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79" r:id="rId3"/>
    <p:sldId id="280"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12289A-732B-4D72-8404-D62329EDAD5C}" type="doc">
      <dgm:prSet loTypeId="urn:microsoft.com/office/officeart/2008/layout/HorizontalMultiLevelHierarchy#1" loCatId="hierarchy" qsTypeId="urn:microsoft.com/office/officeart/2005/8/quickstyle/simple1#1" qsCatId="simple" csTypeId="urn:microsoft.com/office/officeart/2005/8/colors/accent0_1#1" csCatId="mainScheme" phldr="1"/>
      <dgm:spPr/>
      <dgm:t>
        <a:bodyPr/>
        <a:lstStyle/>
        <a:p>
          <a:endParaRPr lang="zh-CN" altLang="en-US"/>
        </a:p>
      </dgm:t>
    </dgm:pt>
    <dgm:pt modelId="{22ABE9AB-C2D9-4835-B91E-F2E239BEDA76}" type="parTrans" cxnId="{72EAA4D9-1100-4DE5-83C0-BE36A7912465}">
      <dgm:prSet/>
      <dgm:spPr/>
      <dgm:t>
        <a:bodyPr/>
        <a:lstStyle/>
        <a:p>
          <a:endParaRPr lang="zh-CN" altLang="en-US"/>
        </a:p>
      </dgm:t>
    </dgm:pt>
    <dgm:pt modelId="{44640AA6-8E8C-4511-B4C8-61E9B5E9D544}">
      <dgm:prSet phldrT="[文本]" custT="0"/>
      <dgm:spPr/>
      <dgm:t>
        <a:bodyPr vert="horz" wrap="square"/>
        <a:lstStyle/>
        <a:p>
          <a:pPr>
            <a:lnSpc>
              <a:spcPct val="100000"/>
            </a:lnSpc>
            <a:spcBef>
              <a:spcPct val="0"/>
            </a:spcBef>
            <a:spcAft>
              <a:spcPct val="35000"/>
            </a:spcAft>
          </a:pPr>
          <a:r>
            <a:rPr lang="zh-CN" altLang="en-US" smtClean="0">
              <a:latin typeface="微软雅黑" panose="020B0503020204020204" charset="-122"/>
              <a:ea typeface="微软雅黑" panose="020B0503020204020204" charset="-122"/>
            </a:rPr>
            <a:t>研究物质的比热容</a:t>
          </a:r>
          <a:endParaRPr lang="zh-CN" altLang="en-US">
            <a:latin typeface="微软雅黑" panose="020B0503020204020204" charset="-122"/>
            <a:ea typeface="微软雅黑"/>
          </a:endParaRPr>
        </a:p>
      </dgm:t>
    </dgm:pt>
    <dgm:pt modelId="{11D3971A-1235-4466-BBE7-A624AAF2B102}" type="parTrans" cxnId="{D71CB876-B9C1-405F-AD7A-68E87E0B8C39}">
      <dgm:prSet/>
      <dgm:spPr/>
      <dgm:t>
        <a:bodyPr/>
        <a:lstStyle/>
        <a:p>
          <a:endParaRPr lang="zh-CN" altLang="en-US"/>
        </a:p>
      </dgm:t>
    </dgm:pt>
    <dgm:pt modelId="{FA537D06-4EDF-460B-95F8-42E7E8FD70A9}">
      <dgm:prSet phldrT="[文本]" custT="1"/>
      <dgm:spPr/>
      <dgm:t>
        <a:bodyPr vert="horz" wrap="square"/>
        <a:lstStyle/>
        <a:p>
          <a:pPr>
            <a:lnSpc>
              <a:spcPct val="100000"/>
            </a:lnSpc>
            <a:spcBef>
              <a:spcPct val="0"/>
            </a:spcBef>
            <a:spcAft>
              <a:spcPct val="35000"/>
            </a:spcAft>
          </a:pPr>
          <a:r>
            <a:rPr lang="zh-CN" altLang="en-US" sz="2000" smtClean="0">
              <a:latin typeface="微软雅黑" panose="020B0503020204020204" charset="-122"/>
              <a:ea typeface="微软雅黑" panose="020B0503020204020204" charset="-122"/>
            </a:rPr>
            <a:t>研究物质的吸放热性能</a:t>
          </a:r>
          <a:endParaRPr lang="zh-CN" altLang="en-US" sz="2000">
            <a:latin typeface="微软雅黑" panose="020B0503020204020204" charset="-122"/>
            <a:ea typeface="微软雅黑"/>
          </a:endParaRPr>
        </a:p>
      </dgm:t>
    </dgm:pt>
    <dgm:pt modelId="{981391B7-3896-4BB6-A140-2DE416056C29}" type="sibTrans" cxnId="{D71CB876-B9C1-405F-AD7A-68E87E0B8C39}">
      <dgm:prSet/>
      <dgm:spPr/>
      <dgm:t>
        <a:bodyPr/>
        <a:lstStyle/>
        <a:p>
          <a:endParaRPr lang="zh-CN" altLang="en-US"/>
        </a:p>
      </dgm:t>
    </dgm:pt>
    <dgm:pt modelId="{1EC35B0B-9574-4495-9362-8C8586782E54}" type="parTrans" cxnId="{CA84C3AE-83C6-494E-A1F9-EC150C8B0377}">
      <dgm:prSet/>
      <dgm:spPr/>
      <dgm:t>
        <a:bodyPr/>
        <a:lstStyle/>
        <a:p>
          <a:endParaRPr lang="zh-CN" altLang="en-US"/>
        </a:p>
      </dgm:t>
    </dgm:pt>
    <dgm:pt modelId="{EF8E3013-1586-4A07-9797-A1CBC2144942}">
      <dgm:prSet phldrT="[文本]" custT="1"/>
      <dgm:spPr/>
      <dgm:t>
        <a:bodyPr vert="horz" wrap="square"/>
        <a:lstStyle/>
        <a:p>
          <a:pPr>
            <a:lnSpc>
              <a:spcPct val="100000"/>
            </a:lnSpc>
            <a:spcBef>
              <a:spcPct val="0"/>
            </a:spcBef>
            <a:spcAft>
              <a:spcPct val="35000"/>
            </a:spcAft>
          </a:pPr>
          <a:r>
            <a:rPr lang="zh-CN" altLang="en-US" sz="2000" smtClean="0">
              <a:latin typeface="微软雅黑" panose="020B0503020204020204" charset="-122"/>
              <a:ea typeface="微软雅黑" panose="020B0503020204020204" charset="-122"/>
            </a:rPr>
            <a:t>比热容</a:t>
          </a:r>
          <a:endParaRPr lang="zh-CN" altLang="en-US" sz="2000">
            <a:latin typeface="微软雅黑" panose="020B0503020204020204" charset="-122"/>
            <a:ea typeface="微软雅黑" panose="020B0503020204020204" charset="-122"/>
          </a:endParaRPr>
        </a:p>
      </dgm:t>
    </dgm:pt>
    <dgm:pt modelId="{5CD46F3C-5074-442C-9244-284E9B781519}" type="parTrans" cxnId="{D9256D10-3884-45F6-859D-536264934516}">
      <dgm:prSet/>
      <dgm:spPr/>
      <dgm:t>
        <a:bodyPr/>
        <a:lstStyle/>
        <a:p>
          <a:endParaRPr lang="zh-CN" altLang="en-US"/>
        </a:p>
      </dgm:t>
    </dgm:pt>
    <dgm:pt modelId="{0171200D-0DA3-4495-9C97-56D3894B6BDC}">
      <dgm:prSet custT="1"/>
      <dgm:spPr/>
      <dgm:t>
        <a:bodyPr vert="horz" wrap="square"/>
        <a:lstStyle/>
        <a:p>
          <a:pPr>
            <a:lnSpc>
              <a:spcPct val="100000"/>
            </a:lnSpc>
            <a:spcBef>
              <a:spcPct val="0"/>
            </a:spcBef>
            <a:spcAft>
              <a:spcPct val="35000"/>
            </a:spcAft>
          </a:pPr>
          <a:r>
            <a:rPr lang="zh-CN" altLang="en-US" sz="1200" smtClean="0">
              <a:latin typeface="微软雅黑" panose="020B0503020204020204" charset="-122"/>
              <a:ea typeface="微软雅黑" panose="020B0503020204020204" charset="-122"/>
            </a:rPr>
            <a:t>定义：一定质量的某种物质，在温度升高时吸收的热量与它的质量和升高的温度乘积之比，叫作这种物质的比热容。</a:t>
          </a:r>
          <a:endParaRPr lang="zh-CN" altLang="en-US" sz="1200">
            <a:latin typeface="微软雅黑" panose="020B0503020204020204" charset="-122"/>
            <a:ea typeface="微软雅黑"/>
          </a:endParaRPr>
        </a:p>
      </dgm:t>
    </dgm:pt>
    <dgm:pt modelId="{30E42977-6652-4EAE-BB75-86000E16000E}" type="sibTrans" cxnId="{D9256D10-3884-45F6-859D-536264934516}">
      <dgm:prSet/>
      <dgm:spPr/>
      <dgm:t>
        <a:bodyPr/>
        <a:lstStyle/>
        <a:p>
          <a:endParaRPr lang="zh-CN" altLang="en-US"/>
        </a:p>
      </dgm:t>
    </dgm:pt>
    <dgm:pt modelId="{7D8FDB28-CE89-411F-A552-2F314633FE77}" type="parTrans" cxnId="{663BEB8E-0B8A-4CFA-8A97-5A24F33ABC7A}">
      <dgm:prSet/>
      <dgm:spPr/>
      <dgm:t>
        <a:bodyPr/>
        <a:lstStyle/>
        <a:p>
          <a:endParaRPr lang="zh-CN" altLang="en-US"/>
        </a:p>
      </dgm:t>
    </dgm:pt>
    <dgm:pt modelId="{686BDEBA-F43A-4AE6-BCF8-C520D6788262}">
      <dgm:prSet custT="0"/>
      <dgm:spPr/>
      <dgm:t>
        <a:bodyPr vert="horz" wrap="square"/>
        <a:lstStyle/>
        <a:p>
          <a:pPr>
            <a:lnSpc>
              <a:spcPct val="100000"/>
            </a:lnSpc>
            <a:spcBef>
              <a:spcPct val="0"/>
            </a:spcBef>
            <a:spcAft>
              <a:spcPct val="35000"/>
            </a:spcAft>
          </a:pPr>
          <a:r>
            <a:rPr lang="zh-CN" altLang="en-US" smtClean="0">
              <a:latin typeface="微软雅黑" panose="020B0503020204020204" charset="-122"/>
              <a:ea typeface="微软雅黑" panose="020B0503020204020204" charset="-122"/>
              <a:cs typeface="微软雅黑" panose="020B0503020204020204" charset="-122"/>
            </a:rPr>
            <a:t>符号：</a:t>
          </a:r>
          <a:r>
            <a:rPr lang="en-US" altLang="zh-CN" smtClean="0">
              <a:latin typeface="微软雅黑" panose="020B0503020204020204" charset="-122"/>
              <a:ea typeface="微软雅黑" panose="020B0503020204020204" charset="-122"/>
              <a:cs typeface="微软雅黑" panose="020B0503020204020204" charset="-122"/>
            </a:rPr>
            <a:t>c</a:t>
          </a:r>
          <a:endParaRPr lang="zh-CN" altLang="en-US">
            <a:latin typeface="微软雅黑" panose="020B0503020204020204" charset="-122"/>
            <a:ea typeface="微软雅黑"/>
            <a:cs typeface="微软雅黑" panose="020B0503020204020204" charset="-122"/>
          </a:endParaRPr>
        </a:p>
      </dgm:t>
    </dgm:pt>
    <dgm:pt modelId="{BCFC973E-7E79-46E6-8592-C93ED6B15EAC}" type="sibTrans" cxnId="{663BEB8E-0B8A-4CFA-8A97-5A24F33ABC7A}">
      <dgm:prSet/>
      <dgm:spPr/>
      <dgm:t>
        <a:bodyPr/>
        <a:lstStyle/>
        <a:p>
          <a:endParaRPr lang="zh-CN" altLang="en-US"/>
        </a:p>
      </dgm:t>
    </dgm:pt>
    <dgm:pt modelId="{107F3B22-F835-4F5F-AED6-E358718943F5}" type="parTrans" cxnId="{7382EA37-0DDB-4753-AFCF-8B4310993D42}">
      <dgm:prSet/>
      <dgm:spPr/>
      <dgm:t>
        <a:bodyPr/>
        <a:lstStyle/>
        <a:p>
          <a:endParaRPr lang="zh-CN" altLang="en-US"/>
        </a:p>
      </dgm:t>
    </dgm:pt>
    <dgm:pt modelId="{9BC8F870-1975-476E-AF3C-9636C65AA50F}">
      <dgm:prSet custT="0"/>
      <dgm:spPr/>
      <dgm:t>
        <a:bodyPr vert="horz" wrap="square"/>
        <a:lstStyle/>
        <a:p>
          <a:pPr>
            <a:lnSpc>
              <a:spcPct val="100000"/>
            </a:lnSpc>
            <a:spcBef>
              <a:spcPct val="0"/>
            </a:spcBef>
            <a:spcAft>
              <a:spcPct val="35000"/>
            </a:spcAft>
          </a:pPr>
          <a:r>
            <a:rPr lang="zh-CN" altLang="en-US" smtClean="0">
              <a:latin typeface="微软雅黑" panose="020B0503020204020204" charset="-122"/>
              <a:ea typeface="微软雅黑" panose="020B0503020204020204" charset="-122"/>
              <a:cs typeface="微软雅黑" panose="020B0503020204020204" charset="-122"/>
            </a:rPr>
            <a:t>单位：焦耳每千克摄氏度，</a:t>
          </a:r>
          <a:r>
            <a:rPr lang="en-US" altLang="zh-CN" smtClean="0">
              <a:latin typeface="微软雅黑" panose="020B0503020204020204" charset="-122"/>
              <a:ea typeface="微软雅黑" panose="020B0503020204020204" charset="-122"/>
              <a:cs typeface="微软雅黑" panose="020B0503020204020204" charset="-122"/>
            </a:rPr>
            <a:t>J/(kg·℃)</a:t>
          </a:r>
          <a:endParaRPr lang="zh-CN" altLang="en-US">
            <a:latin typeface="微软雅黑" panose="020B0503020204020204" charset="-122"/>
            <a:ea typeface="微软雅黑" panose="020B0503020204020204" charset="-122"/>
            <a:cs typeface="微软雅黑" panose="020B0503020204020204" charset="-122"/>
          </a:endParaRPr>
        </a:p>
      </dgm:t>
    </dgm:pt>
    <dgm:pt modelId="{9FFB1A64-6E97-4050-99DF-7B11DCF9C7FB}" type="sibTrans" cxnId="{7382EA37-0DDB-4753-AFCF-8B4310993D42}">
      <dgm:prSet/>
      <dgm:spPr/>
      <dgm:t>
        <a:bodyPr/>
        <a:lstStyle/>
        <a:p>
          <a:endParaRPr lang="zh-CN" altLang="en-US"/>
        </a:p>
      </dgm:t>
    </dgm:pt>
    <dgm:pt modelId="{BBCFBD18-A3E5-4605-B151-1D8D460B8434}" type="parTrans" cxnId="{635B60FF-7A32-4A31-A90F-299AF9B9F5A4}">
      <dgm:prSet/>
      <dgm:spPr/>
      <dgm:t>
        <a:bodyPr/>
        <a:lstStyle/>
        <a:p>
          <a:endParaRPr lang="zh-CN" altLang="en-US"/>
        </a:p>
      </dgm:t>
    </dgm:pt>
    <dgm:pt modelId="{946281B2-6B64-4CEC-B9B8-3BFD69FE96D9}">
      <dgm:prSet custT="0"/>
      <dgm:spPr/>
      <dgm:t>
        <a:bodyPr vert="horz" wrap="square"/>
        <a:lstStyle/>
        <a:p>
          <a:pPr>
            <a:lnSpc>
              <a:spcPct val="100000"/>
            </a:lnSpc>
            <a:spcBef>
              <a:spcPct val="0"/>
            </a:spcBef>
            <a:spcAft>
              <a:spcPct val="35000"/>
            </a:spcAft>
          </a:pPr>
          <a:r>
            <a:rPr lang="zh-CN" altLang="en-US" smtClean="0">
              <a:latin typeface="微软雅黑" panose="020B0503020204020204" charset="-122"/>
              <a:ea typeface="微软雅黑" panose="020B0503020204020204" charset="-122"/>
            </a:rPr>
            <a:t>应用</a:t>
          </a:r>
          <a:endParaRPr lang="zh-CN" altLang="en-US">
            <a:latin typeface="微软雅黑" panose="020B0503020204020204" charset="-122"/>
            <a:ea typeface="微软雅黑" panose="020B0503020204020204" charset="-122"/>
          </a:endParaRPr>
        </a:p>
      </dgm:t>
    </dgm:pt>
    <dgm:pt modelId="{F80DF91B-B64A-4C08-8814-066D3EEB2620}" type="sibTrans" cxnId="{635B60FF-7A32-4A31-A90F-299AF9B9F5A4}">
      <dgm:prSet/>
      <dgm:spPr/>
      <dgm:t>
        <a:bodyPr/>
        <a:lstStyle/>
        <a:p>
          <a:endParaRPr lang="zh-CN" altLang="en-US"/>
        </a:p>
      </dgm:t>
    </dgm:pt>
    <dgm:pt modelId="{16C0CEB1-0335-4574-AC66-72F993CFACB1}" type="sibTrans" cxnId="{CA84C3AE-83C6-494E-A1F9-EC150C8B0377}">
      <dgm:prSet/>
      <dgm:spPr/>
      <dgm:t>
        <a:bodyPr/>
        <a:lstStyle/>
        <a:p>
          <a:endParaRPr lang="zh-CN" altLang="en-US"/>
        </a:p>
      </dgm:t>
    </dgm:pt>
    <dgm:pt modelId="{48F71F0A-80CE-477E-AA5A-ECBF08BF4904}" type="sibTrans" cxnId="{72EAA4D9-1100-4DE5-83C0-BE36A7912465}">
      <dgm:prSet/>
      <dgm:spPr/>
      <dgm:t>
        <a:bodyPr/>
        <a:lstStyle/>
        <a:p>
          <a:endParaRPr lang="zh-CN" altLang="en-US"/>
        </a:p>
      </dgm:t>
    </dgm:pt>
    <dgm:pt modelId="{3EF9586F-1DF7-4F3A-9BA4-EB001A5957F6}" type="pres">
      <dgm:prSet presAssocID="{AF12289A-732B-4D72-8404-D62329EDAD5C}" presName="Name0" presStyleCnt="0">
        <dgm:presLayoutVars>
          <dgm:chPref val="1"/>
          <dgm:dir/>
          <dgm:animOne val="branch"/>
          <dgm:animLvl val="lvl"/>
          <dgm:resizeHandles val="exact"/>
        </dgm:presLayoutVars>
      </dgm:prSet>
      <dgm:spPr/>
      <dgm:t>
        <a:bodyPr/>
        <a:lstStyle/>
        <a:p>
          <a:endParaRPr lang="zh-CN" altLang="en-US"/>
        </a:p>
      </dgm:t>
    </dgm:pt>
    <dgm:pt modelId="{B95E3320-C900-4083-98CB-F126A8C8B3ED}" type="pres">
      <dgm:prSet presAssocID="{44640AA6-8E8C-4511-B4C8-61E9B5E9D544}" presName="root1" presStyleCnt="0"/>
      <dgm:spPr/>
      <dgm:t>
        <a:bodyPr/>
        <a:lstStyle/>
        <a:p>
          <a:endParaRPr/>
        </a:p>
      </dgm:t>
    </dgm:pt>
    <dgm:pt modelId="{AE325B1A-5E54-4565-8053-12DF356A409A}" type="pres">
      <dgm:prSet presAssocID="{44640AA6-8E8C-4511-B4C8-61E9B5E9D544}" presName="LevelOneTextNode" presStyleLbl="node0" presStyleIdx="0" presStyleCnt="1">
        <dgm:presLayoutVars>
          <dgm:chPref val="3"/>
        </dgm:presLayoutVars>
      </dgm:prSet>
      <dgm:spPr/>
      <dgm:t>
        <a:bodyPr/>
        <a:lstStyle/>
        <a:p>
          <a:endParaRPr lang="zh-CN" altLang="en-US"/>
        </a:p>
      </dgm:t>
    </dgm:pt>
    <dgm:pt modelId="{9B838D9D-E315-4E6E-BE94-7E30A500CCE0}" type="pres">
      <dgm:prSet presAssocID="{44640AA6-8E8C-4511-B4C8-61E9B5E9D544}" presName="level2hierChild" presStyleCnt="0"/>
      <dgm:spPr/>
      <dgm:t>
        <a:bodyPr/>
        <a:lstStyle/>
        <a:p>
          <a:endParaRPr/>
        </a:p>
      </dgm:t>
    </dgm:pt>
    <dgm:pt modelId="{895F82C1-A56A-4809-B557-38751BBD0894}" type="pres">
      <dgm:prSet presAssocID="{11D3971A-1235-4466-BBE7-A624AAF2B102}" presName="conn2-1" presStyleLbl="parChTrans1D2" presStyleIdx="0" presStyleCnt="2"/>
      <dgm:spPr/>
      <dgm:t>
        <a:bodyPr/>
        <a:lstStyle/>
        <a:p>
          <a:endParaRPr lang="zh-CN" altLang="en-US"/>
        </a:p>
      </dgm:t>
    </dgm:pt>
    <dgm:pt modelId="{9E741937-3118-4F4D-A2F2-59548BCC37B7}" type="pres">
      <dgm:prSet presAssocID="{11D3971A-1235-4466-BBE7-A624AAF2B102}" presName="connTx" presStyleLbl="parChTrans1D2" presStyleIdx="0" presStyleCnt="2"/>
      <dgm:spPr/>
      <dgm:t>
        <a:bodyPr/>
        <a:lstStyle/>
        <a:p>
          <a:endParaRPr lang="zh-CN" altLang="en-US"/>
        </a:p>
      </dgm:t>
    </dgm:pt>
    <dgm:pt modelId="{4E89C0DF-CD85-4645-96FA-CC54E78999DC}" type="pres">
      <dgm:prSet presAssocID="{FA537D06-4EDF-460B-95F8-42E7E8FD70A9}" presName="root2" presStyleCnt="0"/>
      <dgm:spPr/>
      <dgm:t>
        <a:bodyPr/>
        <a:lstStyle/>
        <a:p>
          <a:endParaRPr/>
        </a:p>
      </dgm:t>
    </dgm:pt>
    <dgm:pt modelId="{478933A9-8219-4C1E-8B21-83B4C722EF59}" type="pres">
      <dgm:prSet presAssocID="{FA537D06-4EDF-460B-95F8-42E7E8FD70A9}" presName="LevelTwoTextNode" presStyleLbl="node2" presStyleIdx="0" presStyleCnt="2" custScaleX="295860">
        <dgm:presLayoutVars>
          <dgm:chPref val="3"/>
        </dgm:presLayoutVars>
      </dgm:prSet>
      <dgm:spPr/>
      <dgm:t>
        <a:bodyPr/>
        <a:lstStyle/>
        <a:p>
          <a:endParaRPr lang="zh-CN" altLang="en-US"/>
        </a:p>
      </dgm:t>
    </dgm:pt>
    <dgm:pt modelId="{ECAAF41B-99B4-4F17-8EF5-E6BD93D4352B}" type="pres">
      <dgm:prSet presAssocID="{FA537D06-4EDF-460B-95F8-42E7E8FD70A9}" presName="level3hierChild" presStyleCnt="0"/>
      <dgm:spPr/>
      <dgm:t>
        <a:bodyPr/>
        <a:lstStyle/>
        <a:p>
          <a:endParaRPr/>
        </a:p>
      </dgm:t>
    </dgm:pt>
    <dgm:pt modelId="{F29E7FE0-1341-4577-90ED-FBCD1E9310DB}" type="pres">
      <dgm:prSet presAssocID="{1EC35B0B-9574-4495-9362-8C8586782E54}" presName="conn2-1" presStyleLbl="parChTrans1D2" presStyleIdx="1" presStyleCnt="2"/>
      <dgm:spPr/>
      <dgm:t>
        <a:bodyPr/>
        <a:lstStyle/>
        <a:p>
          <a:endParaRPr lang="zh-CN" altLang="en-US"/>
        </a:p>
      </dgm:t>
    </dgm:pt>
    <dgm:pt modelId="{C233AF30-C5F1-4C76-8687-5AE459A4B8AC}" type="pres">
      <dgm:prSet presAssocID="{1EC35B0B-9574-4495-9362-8C8586782E54}" presName="connTx" presStyleLbl="parChTrans1D2" presStyleIdx="1" presStyleCnt="2"/>
      <dgm:spPr/>
      <dgm:t>
        <a:bodyPr/>
        <a:lstStyle/>
        <a:p>
          <a:endParaRPr lang="zh-CN" altLang="en-US"/>
        </a:p>
      </dgm:t>
    </dgm:pt>
    <dgm:pt modelId="{7274D06B-2DAC-481F-8EFF-76267331FB52}" type="pres">
      <dgm:prSet presAssocID="{EF8E3013-1586-4A07-9797-A1CBC2144942}" presName="root2" presStyleCnt="0"/>
      <dgm:spPr/>
      <dgm:t>
        <a:bodyPr/>
        <a:lstStyle/>
        <a:p>
          <a:endParaRPr/>
        </a:p>
      </dgm:t>
    </dgm:pt>
    <dgm:pt modelId="{7724A049-2572-4D8B-B7CF-CD32E76555B3}" type="pres">
      <dgm:prSet presAssocID="{EF8E3013-1586-4A07-9797-A1CBC2144942}" presName="LevelTwoTextNode" presStyleLbl="node2" presStyleIdx="1" presStyleCnt="2">
        <dgm:presLayoutVars>
          <dgm:chPref val="3"/>
        </dgm:presLayoutVars>
      </dgm:prSet>
      <dgm:spPr/>
      <dgm:t>
        <a:bodyPr/>
        <a:lstStyle/>
        <a:p>
          <a:endParaRPr lang="zh-CN" altLang="en-US"/>
        </a:p>
      </dgm:t>
    </dgm:pt>
    <dgm:pt modelId="{92DA0B14-8E5C-4417-82D3-01A385289FD9}" type="pres">
      <dgm:prSet presAssocID="{EF8E3013-1586-4A07-9797-A1CBC2144942}" presName="level3hierChild" presStyleCnt="0"/>
      <dgm:spPr/>
      <dgm:t>
        <a:bodyPr/>
        <a:lstStyle/>
        <a:p>
          <a:endParaRPr/>
        </a:p>
      </dgm:t>
    </dgm:pt>
    <dgm:pt modelId="{182102EE-9663-4399-A5F3-2E61ECC49F6E}" type="pres">
      <dgm:prSet presAssocID="{5CD46F3C-5074-442C-9244-284E9B781519}" presName="conn2-1" presStyleLbl="parChTrans1D3" presStyleIdx="0" presStyleCnt="4"/>
      <dgm:spPr/>
      <dgm:t>
        <a:bodyPr/>
        <a:lstStyle/>
        <a:p>
          <a:endParaRPr lang="zh-CN" altLang="en-US"/>
        </a:p>
      </dgm:t>
    </dgm:pt>
    <dgm:pt modelId="{DD8975CE-C877-4198-A3AB-091BCCDE33ED}" type="pres">
      <dgm:prSet presAssocID="{5CD46F3C-5074-442C-9244-284E9B781519}" presName="connTx" presStyleLbl="parChTrans1D3" presStyleIdx="0" presStyleCnt="4"/>
      <dgm:spPr/>
      <dgm:t>
        <a:bodyPr/>
        <a:lstStyle/>
        <a:p>
          <a:endParaRPr lang="zh-CN" altLang="en-US"/>
        </a:p>
      </dgm:t>
    </dgm:pt>
    <dgm:pt modelId="{67C0BC21-EABF-4155-A0C7-6E1105B720B1}" type="pres">
      <dgm:prSet presAssocID="{0171200D-0DA3-4495-9C97-56D3894B6BDC}" presName="root2" presStyleCnt="0"/>
      <dgm:spPr/>
      <dgm:t>
        <a:bodyPr/>
        <a:lstStyle/>
        <a:p>
          <a:endParaRPr/>
        </a:p>
      </dgm:t>
    </dgm:pt>
    <dgm:pt modelId="{78B15C02-C3B8-4E35-8B12-0DCEEB49D63C}" type="pres">
      <dgm:prSet presAssocID="{0171200D-0DA3-4495-9C97-56D3894B6BDC}" presName="LevelTwoTextNode" presStyleLbl="node3" presStyleIdx="0" presStyleCnt="4" custScaleX="269285" custLinFactNeighborX="-1155" custLinFactNeighborY="-2248">
        <dgm:presLayoutVars>
          <dgm:chPref val="3"/>
        </dgm:presLayoutVars>
      </dgm:prSet>
      <dgm:spPr/>
      <dgm:t>
        <a:bodyPr/>
        <a:lstStyle/>
        <a:p>
          <a:endParaRPr lang="zh-CN" altLang="en-US"/>
        </a:p>
      </dgm:t>
    </dgm:pt>
    <dgm:pt modelId="{4F866D76-72AD-4C79-96C5-A212D6D169CE}" type="pres">
      <dgm:prSet presAssocID="{0171200D-0DA3-4495-9C97-56D3894B6BDC}" presName="level3hierChild" presStyleCnt="0"/>
      <dgm:spPr/>
      <dgm:t>
        <a:bodyPr/>
        <a:lstStyle/>
        <a:p>
          <a:endParaRPr/>
        </a:p>
      </dgm:t>
    </dgm:pt>
    <dgm:pt modelId="{BEA9E8EC-3385-47D5-9693-B3EE6B4C030C}" type="pres">
      <dgm:prSet presAssocID="{7D8FDB28-CE89-411F-A552-2F314633FE77}" presName="conn2-1" presStyleLbl="parChTrans1D3" presStyleIdx="1" presStyleCnt="4"/>
      <dgm:spPr/>
      <dgm:t>
        <a:bodyPr/>
        <a:lstStyle/>
        <a:p>
          <a:endParaRPr lang="zh-CN" altLang="en-US"/>
        </a:p>
      </dgm:t>
    </dgm:pt>
    <dgm:pt modelId="{257F91C6-ABE8-4D42-9C67-D177E3326147}" type="pres">
      <dgm:prSet presAssocID="{7D8FDB28-CE89-411F-A552-2F314633FE77}" presName="connTx" presStyleLbl="parChTrans1D3" presStyleIdx="1" presStyleCnt="4"/>
      <dgm:spPr/>
      <dgm:t>
        <a:bodyPr/>
        <a:lstStyle/>
        <a:p>
          <a:endParaRPr lang="zh-CN" altLang="en-US"/>
        </a:p>
      </dgm:t>
    </dgm:pt>
    <dgm:pt modelId="{38A2C694-595F-48E6-B4E7-8C661F305B6F}" type="pres">
      <dgm:prSet presAssocID="{686BDEBA-F43A-4AE6-BCF8-C520D6788262}" presName="root2" presStyleCnt="0"/>
      <dgm:spPr/>
      <dgm:t>
        <a:bodyPr/>
        <a:lstStyle/>
        <a:p>
          <a:endParaRPr/>
        </a:p>
      </dgm:t>
    </dgm:pt>
    <dgm:pt modelId="{22668171-9252-4492-AC12-7E10BDE672AA}" type="pres">
      <dgm:prSet presAssocID="{686BDEBA-F43A-4AE6-BCF8-C520D6788262}" presName="LevelTwoTextNode" presStyleLbl="node3" presStyleIdx="1" presStyleCnt="4">
        <dgm:presLayoutVars>
          <dgm:chPref val="3"/>
        </dgm:presLayoutVars>
      </dgm:prSet>
      <dgm:spPr/>
      <dgm:t>
        <a:bodyPr/>
        <a:lstStyle/>
        <a:p>
          <a:endParaRPr lang="zh-CN" altLang="en-US"/>
        </a:p>
      </dgm:t>
    </dgm:pt>
    <dgm:pt modelId="{DF970613-0FDE-43FF-8AC8-971B7CD044D6}" type="pres">
      <dgm:prSet presAssocID="{686BDEBA-F43A-4AE6-BCF8-C520D6788262}" presName="level3hierChild" presStyleCnt="0"/>
      <dgm:spPr/>
      <dgm:t>
        <a:bodyPr/>
        <a:lstStyle/>
        <a:p>
          <a:endParaRPr/>
        </a:p>
      </dgm:t>
    </dgm:pt>
    <dgm:pt modelId="{46B6AC30-0E8F-4BE4-9338-D7BEB14090F7}" type="pres">
      <dgm:prSet presAssocID="{107F3B22-F835-4F5F-AED6-E358718943F5}" presName="conn2-1" presStyleLbl="parChTrans1D3" presStyleIdx="2" presStyleCnt="4"/>
      <dgm:spPr/>
      <dgm:t>
        <a:bodyPr/>
        <a:lstStyle/>
        <a:p>
          <a:endParaRPr lang="zh-CN" altLang="en-US"/>
        </a:p>
      </dgm:t>
    </dgm:pt>
    <dgm:pt modelId="{31CF3271-AF64-41E6-B448-19CBA145C27B}" type="pres">
      <dgm:prSet presAssocID="{107F3B22-F835-4F5F-AED6-E358718943F5}" presName="connTx" presStyleLbl="parChTrans1D3" presStyleIdx="2" presStyleCnt="4"/>
      <dgm:spPr/>
      <dgm:t>
        <a:bodyPr/>
        <a:lstStyle/>
        <a:p>
          <a:endParaRPr lang="zh-CN" altLang="en-US"/>
        </a:p>
      </dgm:t>
    </dgm:pt>
    <dgm:pt modelId="{5990D9A1-8243-4CC7-A5DC-530DE13D5547}" type="pres">
      <dgm:prSet presAssocID="{9BC8F870-1975-476E-AF3C-9636C65AA50F}" presName="root2" presStyleCnt="0"/>
      <dgm:spPr/>
      <dgm:t>
        <a:bodyPr/>
        <a:lstStyle/>
        <a:p>
          <a:endParaRPr/>
        </a:p>
      </dgm:t>
    </dgm:pt>
    <dgm:pt modelId="{DA0146A9-4415-41B9-89D1-ACA30BBD147F}" type="pres">
      <dgm:prSet presAssocID="{9BC8F870-1975-476E-AF3C-9636C65AA50F}" presName="LevelTwoTextNode" presStyleLbl="node3" presStyleIdx="2" presStyleCnt="4" custScaleX="265141">
        <dgm:presLayoutVars>
          <dgm:chPref val="3"/>
        </dgm:presLayoutVars>
      </dgm:prSet>
      <dgm:spPr/>
      <dgm:t>
        <a:bodyPr/>
        <a:lstStyle/>
        <a:p>
          <a:endParaRPr lang="zh-CN" altLang="en-US"/>
        </a:p>
      </dgm:t>
    </dgm:pt>
    <dgm:pt modelId="{3CDC1FBD-E40E-48BF-819C-F72D573F9F9B}" type="pres">
      <dgm:prSet presAssocID="{9BC8F870-1975-476E-AF3C-9636C65AA50F}" presName="level3hierChild" presStyleCnt="0"/>
      <dgm:spPr/>
      <dgm:t>
        <a:bodyPr/>
        <a:lstStyle/>
        <a:p>
          <a:endParaRPr/>
        </a:p>
      </dgm:t>
    </dgm:pt>
    <dgm:pt modelId="{0D0797FA-9C08-4516-AA4A-0E774DDCD21A}" type="pres">
      <dgm:prSet presAssocID="{BBCFBD18-A3E5-4605-B151-1D8D460B8434}" presName="conn2-1" presStyleLbl="parChTrans1D3" presStyleIdx="3" presStyleCnt="4"/>
      <dgm:spPr/>
      <dgm:t>
        <a:bodyPr/>
        <a:lstStyle/>
        <a:p>
          <a:endParaRPr lang="zh-CN" altLang="en-US"/>
        </a:p>
      </dgm:t>
    </dgm:pt>
    <dgm:pt modelId="{7E996740-76D1-49C3-A85A-8B588359B907}" type="pres">
      <dgm:prSet presAssocID="{BBCFBD18-A3E5-4605-B151-1D8D460B8434}" presName="connTx" presStyleLbl="parChTrans1D3" presStyleIdx="3" presStyleCnt="4"/>
      <dgm:spPr/>
      <dgm:t>
        <a:bodyPr/>
        <a:lstStyle/>
        <a:p>
          <a:endParaRPr lang="zh-CN" altLang="en-US"/>
        </a:p>
      </dgm:t>
    </dgm:pt>
    <dgm:pt modelId="{DBE5EA6F-65DC-433C-980C-B60407D0E789}" type="pres">
      <dgm:prSet presAssocID="{946281B2-6B64-4CEC-B9B8-3BFD69FE96D9}" presName="root2" presStyleCnt="0"/>
      <dgm:spPr/>
      <dgm:t>
        <a:bodyPr/>
        <a:lstStyle/>
        <a:p>
          <a:endParaRPr/>
        </a:p>
      </dgm:t>
    </dgm:pt>
    <dgm:pt modelId="{EC06810D-0E60-4EBD-8F0D-B967D829EA83}" type="pres">
      <dgm:prSet presAssocID="{946281B2-6B64-4CEC-B9B8-3BFD69FE96D9}" presName="LevelTwoTextNode" presStyleLbl="node3" presStyleIdx="3" presStyleCnt="4">
        <dgm:presLayoutVars>
          <dgm:chPref val="3"/>
        </dgm:presLayoutVars>
      </dgm:prSet>
      <dgm:spPr/>
      <dgm:t>
        <a:bodyPr/>
        <a:lstStyle/>
        <a:p>
          <a:endParaRPr lang="zh-CN" altLang="en-US"/>
        </a:p>
      </dgm:t>
    </dgm:pt>
    <dgm:pt modelId="{32C17414-7B6D-4F9C-B8F3-851F535CEF27}" type="pres">
      <dgm:prSet presAssocID="{946281B2-6B64-4CEC-B9B8-3BFD69FE96D9}" presName="level3hierChild" presStyleCnt="0"/>
      <dgm:spPr/>
      <dgm:t>
        <a:bodyPr/>
        <a:lstStyle/>
        <a:p>
          <a:endParaRPr/>
        </a:p>
      </dgm:t>
    </dgm:pt>
  </dgm:ptLst>
  <dgm:cxnLst>
    <dgm:cxn modelId="{D9256D10-3884-45F6-859D-536264934516}" srcId="{EF8E3013-1586-4A07-9797-A1CBC2144942}" destId="{0171200D-0DA3-4495-9C97-56D3894B6BDC}" srcOrd="0" destOrd="0" parTransId="{5CD46F3C-5074-442C-9244-284E9B781519}" sibTransId="{30E42977-6652-4EAE-BB75-86000E16000E}"/>
    <dgm:cxn modelId="{6FC44254-A7F0-4C02-8554-CA9A33EE9743}" type="presOf" srcId="{EF8E3013-1586-4A07-9797-A1CBC2144942}" destId="{7724A049-2572-4D8B-B7CF-CD32E76555B3}" srcOrd="0" destOrd="0" presId="urn:microsoft.com/office/officeart/2008/layout/HorizontalMultiLevelHierarchy#1"/>
    <dgm:cxn modelId="{84C667FB-96D3-4DDD-A64C-4F7FC2ECE12C}" type="presOf" srcId="{11D3971A-1235-4466-BBE7-A624AAF2B102}" destId="{9E741937-3118-4F4D-A2F2-59548BCC37B7}" srcOrd="1" destOrd="0" presId="urn:microsoft.com/office/officeart/2008/layout/HorizontalMultiLevelHierarchy#1"/>
    <dgm:cxn modelId="{4A73E243-63B3-4347-959E-17742733E616}" type="presOf" srcId="{7D8FDB28-CE89-411F-A552-2F314633FE77}" destId="{257F91C6-ABE8-4D42-9C67-D177E3326147}" srcOrd="1" destOrd="0" presId="urn:microsoft.com/office/officeart/2008/layout/HorizontalMultiLevelHierarchy#1"/>
    <dgm:cxn modelId="{663BEB8E-0B8A-4CFA-8A97-5A24F33ABC7A}" srcId="{EF8E3013-1586-4A07-9797-A1CBC2144942}" destId="{686BDEBA-F43A-4AE6-BCF8-C520D6788262}" srcOrd="1" destOrd="0" parTransId="{7D8FDB28-CE89-411F-A552-2F314633FE77}" sibTransId="{BCFC973E-7E79-46E6-8592-C93ED6B15EAC}"/>
    <dgm:cxn modelId="{CA84C3AE-83C6-494E-A1F9-EC150C8B0377}" srcId="{44640AA6-8E8C-4511-B4C8-61E9B5E9D544}" destId="{EF8E3013-1586-4A07-9797-A1CBC2144942}" srcOrd="1" destOrd="0" parTransId="{1EC35B0B-9574-4495-9362-8C8586782E54}" sibTransId="{16C0CEB1-0335-4574-AC66-72F993CFACB1}"/>
    <dgm:cxn modelId="{50D09B9D-EEA5-4969-BB54-3E3ED95D931D}" type="presOf" srcId="{FA537D06-4EDF-460B-95F8-42E7E8FD70A9}" destId="{478933A9-8219-4C1E-8B21-83B4C722EF59}" srcOrd="0" destOrd="0" presId="urn:microsoft.com/office/officeart/2008/layout/HorizontalMultiLevelHierarchy#1"/>
    <dgm:cxn modelId="{8FD7BBE2-127C-4941-BA2B-0FD9CF80AE54}" type="presOf" srcId="{44640AA6-8E8C-4511-B4C8-61E9B5E9D544}" destId="{AE325B1A-5E54-4565-8053-12DF356A409A}" srcOrd="0" destOrd="0" presId="urn:microsoft.com/office/officeart/2008/layout/HorizontalMultiLevelHierarchy#1"/>
    <dgm:cxn modelId="{D1D96B75-FE75-40EF-851C-0D1DE8DB988C}" type="presOf" srcId="{BBCFBD18-A3E5-4605-B151-1D8D460B8434}" destId="{0D0797FA-9C08-4516-AA4A-0E774DDCD21A}" srcOrd="0" destOrd="0" presId="urn:microsoft.com/office/officeart/2008/layout/HorizontalMultiLevelHierarchy#1"/>
    <dgm:cxn modelId="{72EAA4D9-1100-4DE5-83C0-BE36A7912465}" srcId="{AF12289A-732B-4D72-8404-D62329EDAD5C}" destId="{44640AA6-8E8C-4511-B4C8-61E9B5E9D544}" srcOrd="0" destOrd="0" parTransId="{22ABE9AB-C2D9-4835-B91E-F2E239BEDA76}" sibTransId="{48F71F0A-80CE-477E-AA5A-ECBF08BF4904}"/>
    <dgm:cxn modelId="{DAFCB359-14C0-450E-8CEF-E4CEB3994983}" type="presOf" srcId="{9BC8F870-1975-476E-AF3C-9636C65AA50F}" destId="{DA0146A9-4415-41B9-89D1-ACA30BBD147F}" srcOrd="0" destOrd="0" presId="urn:microsoft.com/office/officeart/2008/layout/HorizontalMultiLevelHierarchy#1"/>
    <dgm:cxn modelId="{0894C633-4C4E-4839-896D-AE39D00C4B54}" type="presOf" srcId="{AF12289A-732B-4D72-8404-D62329EDAD5C}" destId="{3EF9586F-1DF7-4F3A-9BA4-EB001A5957F6}" srcOrd="0" destOrd="0" presId="urn:microsoft.com/office/officeart/2008/layout/HorizontalMultiLevelHierarchy#1"/>
    <dgm:cxn modelId="{635B60FF-7A32-4A31-A90F-299AF9B9F5A4}" srcId="{EF8E3013-1586-4A07-9797-A1CBC2144942}" destId="{946281B2-6B64-4CEC-B9B8-3BFD69FE96D9}" srcOrd="3" destOrd="0" parTransId="{BBCFBD18-A3E5-4605-B151-1D8D460B8434}" sibTransId="{F80DF91B-B64A-4C08-8814-066D3EEB2620}"/>
    <dgm:cxn modelId="{ED7DE8DD-8945-4B6B-A1D2-E00E14AD9FB8}" type="presOf" srcId="{11D3971A-1235-4466-BBE7-A624AAF2B102}" destId="{895F82C1-A56A-4809-B557-38751BBD0894}" srcOrd="0" destOrd="0" presId="urn:microsoft.com/office/officeart/2008/layout/HorizontalMultiLevelHierarchy#1"/>
    <dgm:cxn modelId="{35271DDE-D048-4BD4-99BB-5A7F059F6195}" type="presOf" srcId="{0171200D-0DA3-4495-9C97-56D3894B6BDC}" destId="{78B15C02-C3B8-4E35-8B12-0DCEEB49D63C}" srcOrd="0" destOrd="0" presId="urn:microsoft.com/office/officeart/2008/layout/HorizontalMultiLevelHierarchy#1"/>
    <dgm:cxn modelId="{D2EC38E3-156A-4FD1-9B84-FCB6A12B98DD}" type="presOf" srcId="{107F3B22-F835-4F5F-AED6-E358718943F5}" destId="{46B6AC30-0E8F-4BE4-9338-D7BEB14090F7}" srcOrd="0" destOrd="0" presId="urn:microsoft.com/office/officeart/2008/layout/HorizontalMultiLevelHierarchy#1"/>
    <dgm:cxn modelId="{3ACE1657-E180-4EC1-836D-C2B027B82F3C}" type="presOf" srcId="{686BDEBA-F43A-4AE6-BCF8-C520D6788262}" destId="{22668171-9252-4492-AC12-7E10BDE672AA}" srcOrd="0" destOrd="0" presId="urn:microsoft.com/office/officeart/2008/layout/HorizontalMultiLevelHierarchy#1"/>
    <dgm:cxn modelId="{37C09255-8F79-4AA5-8F6B-EB2B32B986DA}" type="presOf" srcId="{5CD46F3C-5074-442C-9244-284E9B781519}" destId="{DD8975CE-C877-4198-A3AB-091BCCDE33ED}" srcOrd="1" destOrd="0" presId="urn:microsoft.com/office/officeart/2008/layout/HorizontalMultiLevelHierarchy#1"/>
    <dgm:cxn modelId="{BE5371B3-F7E0-4D2E-B2F3-DFDEAF661F12}" type="presOf" srcId="{946281B2-6B64-4CEC-B9B8-3BFD69FE96D9}" destId="{EC06810D-0E60-4EBD-8F0D-B967D829EA83}" srcOrd="0" destOrd="0" presId="urn:microsoft.com/office/officeart/2008/layout/HorizontalMultiLevelHierarchy#1"/>
    <dgm:cxn modelId="{EA33CF01-0D5A-4A8F-B6C2-097DB28528D6}" type="presOf" srcId="{BBCFBD18-A3E5-4605-B151-1D8D460B8434}" destId="{7E996740-76D1-49C3-A85A-8B588359B907}" srcOrd="1" destOrd="0" presId="urn:microsoft.com/office/officeart/2008/layout/HorizontalMultiLevelHierarchy#1"/>
    <dgm:cxn modelId="{058DB431-BB9C-486A-9BB8-4B0232C5E135}" type="presOf" srcId="{1EC35B0B-9574-4495-9362-8C8586782E54}" destId="{F29E7FE0-1341-4577-90ED-FBCD1E9310DB}" srcOrd="0" destOrd="0" presId="urn:microsoft.com/office/officeart/2008/layout/HorizontalMultiLevelHierarchy#1"/>
    <dgm:cxn modelId="{272C3AD9-0A29-4A98-A815-0D480A7077F2}" type="presOf" srcId="{1EC35B0B-9574-4495-9362-8C8586782E54}" destId="{C233AF30-C5F1-4C76-8687-5AE459A4B8AC}" srcOrd="1" destOrd="0" presId="urn:microsoft.com/office/officeart/2008/layout/HorizontalMultiLevelHierarchy#1"/>
    <dgm:cxn modelId="{CC85D7F4-3EFE-426F-B135-BB3FD6CBEB9F}" type="presOf" srcId="{7D8FDB28-CE89-411F-A552-2F314633FE77}" destId="{BEA9E8EC-3385-47D5-9693-B3EE6B4C030C}" srcOrd="0" destOrd="0" presId="urn:microsoft.com/office/officeart/2008/layout/HorizontalMultiLevelHierarchy#1"/>
    <dgm:cxn modelId="{D71CB876-B9C1-405F-AD7A-68E87E0B8C39}" srcId="{44640AA6-8E8C-4511-B4C8-61E9B5E9D544}" destId="{FA537D06-4EDF-460B-95F8-42E7E8FD70A9}" srcOrd="0" destOrd="0" parTransId="{11D3971A-1235-4466-BBE7-A624AAF2B102}" sibTransId="{981391B7-3896-4BB6-A140-2DE416056C29}"/>
    <dgm:cxn modelId="{7382EA37-0DDB-4753-AFCF-8B4310993D42}" srcId="{EF8E3013-1586-4A07-9797-A1CBC2144942}" destId="{9BC8F870-1975-476E-AF3C-9636C65AA50F}" srcOrd="2" destOrd="0" parTransId="{107F3B22-F835-4F5F-AED6-E358718943F5}" sibTransId="{9FFB1A64-6E97-4050-99DF-7B11DCF9C7FB}"/>
    <dgm:cxn modelId="{4FA8E880-1D88-4286-A5F5-08625CB3C4B7}" type="presOf" srcId="{107F3B22-F835-4F5F-AED6-E358718943F5}" destId="{31CF3271-AF64-41E6-B448-19CBA145C27B}" srcOrd="1" destOrd="0" presId="urn:microsoft.com/office/officeart/2008/layout/HorizontalMultiLevelHierarchy#1"/>
    <dgm:cxn modelId="{1DA84829-2A7B-44BD-99DB-F8525542683D}" type="presOf" srcId="{5CD46F3C-5074-442C-9244-284E9B781519}" destId="{182102EE-9663-4399-A5F3-2E61ECC49F6E}" srcOrd="0" destOrd="0" presId="urn:microsoft.com/office/officeart/2008/layout/HorizontalMultiLevelHierarchy#1"/>
    <dgm:cxn modelId="{AF73F148-3792-49DC-A46E-3628C9F290B1}" type="presParOf" srcId="{3EF9586F-1DF7-4F3A-9BA4-EB001A5957F6}" destId="{B95E3320-C900-4083-98CB-F126A8C8B3ED}" srcOrd="0" destOrd="0" presId="urn:microsoft.com/office/officeart/2008/layout/HorizontalMultiLevelHierarchy#1"/>
    <dgm:cxn modelId="{C48DD1B6-9B6F-48C2-8518-9AC421C51D6E}" type="presParOf" srcId="{B95E3320-C900-4083-98CB-F126A8C8B3ED}" destId="{AE325B1A-5E54-4565-8053-12DF356A409A}" srcOrd="0" destOrd="0" presId="urn:microsoft.com/office/officeart/2008/layout/HorizontalMultiLevelHierarchy#1"/>
    <dgm:cxn modelId="{722831FE-EC30-4C25-A25E-A4C5D90E16F4}" type="presParOf" srcId="{B95E3320-C900-4083-98CB-F126A8C8B3ED}" destId="{9B838D9D-E315-4E6E-BE94-7E30A500CCE0}" srcOrd="1" destOrd="0" presId="urn:microsoft.com/office/officeart/2008/layout/HorizontalMultiLevelHierarchy#1"/>
    <dgm:cxn modelId="{03579748-A01A-4B86-82E9-DB04B35E80DD}" type="presParOf" srcId="{9B838D9D-E315-4E6E-BE94-7E30A500CCE0}" destId="{895F82C1-A56A-4809-B557-38751BBD0894}" srcOrd="0" destOrd="0" presId="urn:microsoft.com/office/officeart/2008/layout/HorizontalMultiLevelHierarchy#1"/>
    <dgm:cxn modelId="{5BBE44D6-C35D-4165-B72A-CCBD52E7B59E}" type="presParOf" srcId="{895F82C1-A56A-4809-B557-38751BBD0894}" destId="{9E741937-3118-4F4D-A2F2-59548BCC37B7}" srcOrd="0" destOrd="0" presId="urn:microsoft.com/office/officeart/2008/layout/HorizontalMultiLevelHierarchy#1"/>
    <dgm:cxn modelId="{B59EEBDC-9008-455C-90B9-E14D08FCB1F7}" type="presParOf" srcId="{9B838D9D-E315-4E6E-BE94-7E30A500CCE0}" destId="{4E89C0DF-CD85-4645-96FA-CC54E78999DC}" srcOrd="1" destOrd="0" presId="urn:microsoft.com/office/officeart/2008/layout/HorizontalMultiLevelHierarchy#1"/>
    <dgm:cxn modelId="{72D351DA-FDC2-433E-9D65-BB90735FA5F7}" type="presParOf" srcId="{4E89C0DF-CD85-4645-96FA-CC54E78999DC}" destId="{478933A9-8219-4C1E-8B21-83B4C722EF59}" srcOrd="0" destOrd="0" presId="urn:microsoft.com/office/officeart/2008/layout/HorizontalMultiLevelHierarchy#1"/>
    <dgm:cxn modelId="{CDD7C784-61DC-4B54-9D45-36F3AC6A89A5}" type="presParOf" srcId="{4E89C0DF-CD85-4645-96FA-CC54E78999DC}" destId="{ECAAF41B-99B4-4F17-8EF5-E6BD93D4352B}" srcOrd="1" destOrd="0" presId="urn:microsoft.com/office/officeart/2008/layout/HorizontalMultiLevelHierarchy#1"/>
    <dgm:cxn modelId="{0B68405B-3BE2-43EB-B8F3-DBAE019B3AD5}" type="presParOf" srcId="{9B838D9D-E315-4E6E-BE94-7E30A500CCE0}" destId="{F29E7FE0-1341-4577-90ED-FBCD1E9310DB}" srcOrd="2" destOrd="0" presId="urn:microsoft.com/office/officeart/2008/layout/HorizontalMultiLevelHierarchy#1"/>
    <dgm:cxn modelId="{CE01C136-6D1A-4D54-AAC0-EB07AECC8975}" type="presParOf" srcId="{F29E7FE0-1341-4577-90ED-FBCD1E9310DB}" destId="{C233AF30-C5F1-4C76-8687-5AE459A4B8AC}" srcOrd="0" destOrd="0" presId="urn:microsoft.com/office/officeart/2008/layout/HorizontalMultiLevelHierarchy#1"/>
    <dgm:cxn modelId="{B60A7B61-75C4-484D-9AF1-49E3132AC3A3}" type="presParOf" srcId="{9B838D9D-E315-4E6E-BE94-7E30A500CCE0}" destId="{7274D06B-2DAC-481F-8EFF-76267331FB52}" srcOrd="3" destOrd="0" presId="urn:microsoft.com/office/officeart/2008/layout/HorizontalMultiLevelHierarchy#1"/>
    <dgm:cxn modelId="{075C5DC3-9D16-4F6D-8A82-DD9AB1DB8A42}" type="presParOf" srcId="{7274D06B-2DAC-481F-8EFF-76267331FB52}" destId="{7724A049-2572-4D8B-B7CF-CD32E76555B3}" srcOrd="0" destOrd="0" presId="urn:microsoft.com/office/officeart/2008/layout/HorizontalMultiLevelHierarchy#1"/>
    <dgm:cxn modelId="{0DD591F4-7FBD-4372-86DA-29410F46E129}" type="presParOf" srcId="{7274D06B-2DAC-481F-8EFF-76267331FB52}" destId="{92DA0B14-8E5C-4417-82D3-01A385289FD9}" srcOrd="1" destOrd="0" presId="urn:microsoft.com/office/officeart/2008/layout/HorizontalMultiLevelHierarchy#1"/>
    <dgm:cxn modelId="{4251DFDA-54C8-411B-84BC-634623E9F6B7}" type="presParOf" srcId="{92DA0B14-8E5C-4417-82D3-01A385289FD9}" destId="{182102EE-9663-4399-A5F3-2E61ECC49F6E}" srcOrd="0" destOrd="0" presId="urn:microsoft.com/office/officeart/2008/layout/HorizontalMultiLevelHierarchy#1"/>
    <dgm:cxn modelId="{D6D67C0D-781E-4DD5-82A2-5F809C9EB725}" type="presParOf" srcId="{182102EE-9663-4399-A5F3-2E61ECC49F6E}" destId="{DD8975CE-C877-4198-A3AB-091BCCDE33ED}" srcOrd="0" destOrd="0" presId="urn:microsoft.com/office/officeart/2008/layout/HorizontalMultiLevelHierarchy#1"/>
    <dgm:cxn modelId="{C6E2EA03-5E8E-4B55-9810-254F2E0BE6A2}" type="presParOf" srcId="{92DA0B14-8E5C-4417-82D3-01A385289FD9}" destId="{67C0BC21-EABF-4155-A0C7-6E1105B720B1}" srcOrd="1" destOrd="0" presId="urn:microsoft.com/office/officeart/2008/layout/HorizontalMultiLevelHierarchy#1"/>
    <dgm:cxn modelId="{67C1085F-A435-4789-9025-4A7B1A6E6ED1}" type="presParOf" srcId="{67C0BC21-EABF-4155-A0C7-6E1105B720B1}" destId="{78B15C02-C3B8-4E35-8B12-0DCEEB49D63C}" srcOrd="0" destOrd="0" presId="urn:microsoft.com/office/officeart/2008/layout/HorizontalMultiLevelHierarchy#1"/>
    <dgm:cxn modelId="{B0539570-EAE8-4770-A61C-2FCE06AC2F11}" type="presParOf" srcId="{67C0BC21-EABF-4155-A0C7-6E1105B720B1}" destId="{4F866D76-72AD-4C79-96C5-A212D6D169CE}" srcOrd="1" destOrd="0" presId="urn:microsoft.com/office/officeart/2008/layout/HorizontalMultiLevelHierarchy#1"/>
    <dgm:cxn modelId="{901210F3-80A3-4690-B89B-59F3449C8BDA}" type="presParOf" srcId="{92DA0B14-8E5C-4417-82D3-01A385289FD9}" destId="{BEA9E8EC-3385-47D5-9693-B3EE6B4C030C}" srcOrd="2" destOrd="0" presId="urn:microsoft.com/office/officeart/2008/layout/HorizontalMultiLevelHierarchy#1"/>
    <dgm:cxn modelId="{B13BEBC3-7FB1-467B-BEA4-894631E9761E}" type="presParOf" srcId="{BEA9E8EC-3385-47D5-9693-B3EE6B4C030C}" destId="{257F91C6-ABE8-4D42-9C67-D177E3326147}" srcOrd="0" destOrd="0" presId="urn:microsoft.com/office/officeart/2008/layout/HorizontalMultiLevelHierarchy#1"/>
    <dgm:cxn modelId="{BE6AA555-1441-45F2-B365-01670E48C078}" type="presParOf" srcId="{92DA0B14-8E5C-4417-82D3-01A385289FD9}" destId="{38A2C694-595F-48E6-B4E7-8C661F305B6F}" srcOrd="3" destOrd="0" presId="urn:microsoft.com/office/officeart/2008/layout/HorizontalMultiLevelHierarchy#1"/>
    <dgm:cxn modelId="{51091D31-6C18-4DB0-8D0B-273E8CB83F20}" type="presParOf" srcId="{38A2C694-595F-48E6-B4E7-8C661F305B6F}" destId="{22668171-9252-4492-AC12-7E10BDE672AA}" srcOrd="0" destOrd="0" presId="urn:microsoft.com/office/officeart/2008/layout/HorizontalMultiLevelHierarchy#1"/>
    <dgm:cxn modelId="{AC12D6DC-52DB-4D73-9D0E-E03D17D65492}" type="presParOf" srcId="{38A2C694-595F-48E6-B4E7-8C661F305B6F}" destId="{DF970613-0FDE-43FF-8AC8-971B7CD044D6}" srcOrd="1" destOrd="0" presId="urn:microsoft.com/office/officeart/2008/layout/HorizontalMultiLevelHierarchy#1"/>
    <dgm:cxn modelId="{F2E9F358-0F8A-4C24-81A9-4A4710F18C83}" type="presParOf" srcId="{92DA0B14-8E5C-4417-82D3-01A385289FD9}" destId="{46B6AC30-0E8F-4BE4-9338-D7BEB14090F7}" srcOrd="4" destOrd="0" presId="urn:microsoft.com/office/officeart/2008/layout/HorizontalMultiLevelHierarchy#1"/>
    <dgm:cxn modelId="{6666256E-8A8A-4DFF-82A3-98A75E4E656E}" type="presParOf" srcId="{46B6AC30-0E8F-4BE4-9338-D7BEB14090F7}" destId="{31CF3271-AF64-41E6-B448-19CBA145C27B}" srcOrd="0" destOrd="0" presId="urn:microsoft.com/office/officeart/2008/layout/HorizontalMultiLevelHierarchy#1"/>
    <dgm:cxn modelId="{6E26FEE6-DA69-47AF-AC00-4728630BB512}" type="presParOf" srcId="{92DA0B14-8E5C-4417-82D3-01A385289FD9}" destId="{5990D9A1-8243-4CC7-A5DC-530DE13D5547}" srcOrd="5" destOrd="0" presId="urn:microsoft.com/office/officeart/2008/layout/HorizontalMultiLevelHierarchy#1"/>
    <dgm:cxn modelId="{9ECB1E7E-E4B3-4729-A450-A19E224C24C9}" type="presParOf" srcId="{5990D9A1-8243-4CC7-A5DC-530DE13D5547}" destId="{DA0146A9-4415-41B9-89D1-ACA30BBD147F}" srcOrd="0" destOrd="0" presId="urn:microsoft.com/office/officeart/2008/layout/HorizontalMultiLevelHierarchy#1"/>
    <dgm:cxn modelId="{C75F558F-6EAC-4985-9478-DC8D64AFD1D0}" type="presParOf" srcId="{5990D9A1-8243-4CC7-A5DC-530DE13D5547}" destId="{3CDC1FBD-E40E-48BF-819C-F72D573F9F9B}" srcOrd="1" destOrd="0" presId="urn:microsoft.com/office/officeart/2008/layout/HorizontalMultiLevelHierarchy#1"/>
    <dgm:cxn modelId="{79954BF3-EE55-4535-82F5-025E26130C08}" type="presParOf" srcId="{92DA0B14-8E5C-4417-82D3-01A385289FD9}" destId="{0D0797FA-9C08-4516-AA4A-0E774DDCD21A}" srcOrd="6" destOrd="0" presId="urn:microsoft.com/office/officeart/2008/layout/HorizontalMultiLevelHierarchy#1"/>
    <dgm:cxn modelId="{F416F947-5260-4126-B18A-6C51AA34DBB3}" type="presParOf" srcId="{0D0797FA-9C08-4516-AA4A-0E774DDCD21A}" destId="{7E996740-76D1-49C3-A85A-8B588359B907}" srcOrd="0" destOrd="0" presId="urn:microsoft.com/office/officeart/2008/layout/HorizontalMultiLevelHierarchy#1"/>
    <dgm:cxn modelId="{E86BF5F2-5E89-42BD-A5B8-6E618C1DF3C5}" type="presParOf" srcId="{92DA0B14-8E5C-4417-82D3-01A385289FD9}" destId="{DBE5EA6F-65DC-433C-980C-B60407D0E789}" srcOrd="7" destOrd="0" presId="urn:microsoft.com/office/officeart/2008/layout/HorizontalMultiLevelHierarchy#1"/>
    <dgm:cxn modelId="{4E919E91-87D4-4F5F-B133-5EB4BB52F142}" type="presParOf" srcId="{DBE5EA6F-65DC-433C-980C-B60407D0E789}" destId="{EC06810D-0E60-4EBD-8F0D-B967D829EA83}" srcOrd="0" destOrd="0" presId="urn:microsoft.com/office/officeart/2008/layout/HorizontalMultiLevelHierarchy#1"/>
    <dgm:cxn modelId="{1DCA12F3-3286-40C7-B61F-3D3EACCFD7B2}" type="presParOf" srcId="{DBE5EA6F-65DC-433C-980C-B60407D0E789}" destId="{32C17414-7B6D-4F9C-B8F3-851F535CEF27}" srcOrd="1" destOrd="0" presId="urn:microsoft.com/office/officeart/2008/layout/HorizontalMultiLevel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0797FA-9C08-4516-AA4A-0E774DDCD21A}">
      <dsp:nvSpPr>
        <dsp:cNvPr id="0" name=""/>
        <dsp:cNvSpPr/>
      </dsp:nvSpPr>
      <dsp:spPr>
        <a:xfrm>
          <a:off x="2555076" y="2126937"/>
          <a:ext cx="332285" cy="949748"/>
        </a:xfrm>
        <a:custGeom>
          <a:avLst/>
          <a:gdLst/>
          <a:ahLst/>
          <a:cxnLst/>
          <a:rect l="0" t="0" r="0" b="0"/>
          <a:pathLst>
            <a:path>
              <a:moveTo>
                <a:pt x="0" y="0"/>
              </a:moveTo>
              <a:lnTo>
                <a:pt x="166142" y="0"/>
              </a:lnTo>
              <a:lnTo>
                <a:pt x="166142" y="949748"/>
              </a:lnTo>
              <a:lnTo>
                <a:pt x="332285" y="94974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96063" y="2576656"/>
        <a:ext cx="50309" cy="50309"/>
      </dsp:txXfrm>
    </dsp:sp>
    <dsp:sp modelId="{46B6AC30-0E8F-4BE4-9338-D7BEB14090F7}">
      <dsp:nvSpPr>
        <dsp:cNvPr id="0" name=""/>
        <dsp:cNvSpPr/>
      </dsp:nvSpPr>
      <dsp:spPr>
        <a:xfrm>
          <a:off x="2555076" y="2126937"/>
          <a:ext cx="332285" cy="316582"/>
        </a:xfrm>
        <a:custGeom>
          <a:avLst/>
          <a:gdLst/>
          <a:ahLst/>
          <a:cxnLst/>
          <a:rect l="0" t="0" r="0" b="0"/>
          <a:pathLst>
            <a:path>
              <a:moveTo>
                <a:pt x="0" y="0"/>
              </a:moveTo>
              <a:lnTo>
                <a:pt x="166142" y="0"/>
              </a:lnTo>
              <a:lnTo>
                <a:pt x="166142" y="316582"/>
              </a:lnTo>
              <a:lnTo>
                <a:pt x="332285" y="316582"/>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9744" y="2273755"/>
        <a:ext cx="22947" cy="22947"/>
      </dsp:txXfrm>
    </dsp:sp>
    <dsp:sp modelId="{BEA9E8EC-3385-47D5-9693-B3EE6B4C030C}">
      <dsp:nvSpPr>
        <dsp:cNvPr id="0" name=""/>
        <dsp:cNvSpPr/>
      </dsp:nvSpPr>
      <dsp:spPr>
        <a:xfrm>
          <a:off x="2555076" y="1810354"/>
          <a:ext cx="332285" cy="316582"/>
        </a:xfrm>
        <a:custGeom>
          <a:avLst/>
          <a:gdLst/>
          <a:ahLst/>
          <a:cxnLst/>
          <a:rect l="0" t="0" r="0" b="0"/>
          <a:pathLst>
            <a:path>
              <a:moveTo>
                <a:pt x="0" y="316582"/>
              </a:moveTo>
              <a:lnTo>
                <a:pt x="166142" y="316582"/>
              </a:lnTo>
              <a:lnTo>
                <a:pt x="166142" y="0"/>
              </a:lnTo>
              <a:lnTo>
                <a:pt x="332285" y="0"/>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709744" y="1957172"/>
        <a:ext cx="22947" cy="22947"/>
      </dsp:txXfrm>
    </dsp:sp>
    <dsp:sp modelId="{182102EE-9663-4399-A5F3-2E61ECC49F6E}">
      <dsp:nvSpPr>
        <dsp:cNvPr id="0" name=""/>
        <dsp:cNvSpPr/>
      </dsp:nvSpPr>
      <dsp:spPr>
        <a:xfrm>
          <a:off x="2555076" y="1165802"/>
          <a:ext cx="313095" cy="961135"/>
        </a:xfrm>
        <a:custGeom>
          <a:avLst/>
          <a:gdLst/>
          <a:ahLst/>
          <a:cxnLst/>
          <a:rect l="0" t="0" r="0" b="0"/>
          <a:pathLst>
            <a:path>
              <a:moveTo>
                <a:pt x="0" y="961135"/>
              </a:moveTo>
              <a:lnTo>
                <a:pt x="156547" y="961135"/>
              </a:lnTo>
              <a:lnTo>
                <a:pt x="156547" y="0"/>
              </a:lnTo>
              <a:lnTo>
                <a:pt x="313095" y="0"/>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86352" y="1621099"/>
        <a:ext cx="50542" cy="50542"/>
      </dsp:txXfrm>
    </dsp:sp>
    <dsp:sp modelId="{F29E7FE0-1341-4577-90ED-FBCD1E9310DB}">
      <dsp:nvSpPr>
        <dsp:cNvPr id="0" name=""/>
        <dsp:cNvSpPr/>
      </dsp:nvSpPr>
      <dsp:spPr>
        <a:xfrm>
          <a:off x="561364" y="1335480"/>
          <a:ext cx="332285" cy="791456"/>
        </a:xfrm>
        <a:custGeom>
          <a:avLst/>
          <a:gdLst/>
          <a:ahLst/>
          <a:cxnLst/>
          <a:rect l="0" t="0" r="0" b="0"/>
          <a:pathLst>
            <a:path>
              <a:moveTo>
                <a:pt x="0" y="0"/>
              </a:moveTo>
              <a:lnTo>
                <a:pt x="166142" y="0"/>
              </a:lnTo>
              <a:lnTo>
                <a:pt x="166142" y="791456"/>
              </a:lnTo>
              <a:lnTo>
                <a:pt x="332285" y="791456"/>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706047" y="1709749"/>
        <a:ext cx="42919" cy="42919"/>
      </dsp:txXfrm>
    </dsp:sp>
    <dsp:sp modelId="{895F82C1-A56A-4809-B557-38751BBD0894}">
      <dsp:nvSpPr>
        <dsp:cNvPr id="0" name=""/>
        <dsp:cNvSpPr/>
      </dsp:nvSpPr>
      <dsp:spPr>
        <a:xfrm>
          <a:off x="561364" y="544024"/>
          <a:ext cx="332285" cy="791456"/>
        </a:xfrm>
        <a:custGeom>
          <a:avLst/>
          <a:gdLst/>
          <a:ahLst/>
          <a:cxnLst/>
          <a:rect l="0" t="0" r="0" b="0"/>
          <a:pathLst>
            <a:path>
              <a:moveTo>
                <a:pt x="0" y="791456"/>
              </a:moveTo>
              <a:lnTo>
                <a:pt x="166142" y="791456"/>
              </a:lnTo>
              <a:lnTo>
                <a:pt x="166142" y="0"/>
              </a:lnTo>
              <a:lnTo>
                <a:pt x="332285" y="0"/>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706047" y="918292"/>
        <a:ext cx="42919" cy="42919"/>
      </dsp:txXfrm>
    </dsp:sp>
    <dsp:sp modelId="{AE325B1A-5E54-4565-8053-12DF356A409A}">
      <dsp:nvSpPr>
        <dsp:cNvPr id="0" name=""/>
        <dsp:cNvSpPr/>
      </dsp:nvSpPr>
      <dsp:spPr>
        <a:xfrm rot="16200000">
          <a:off x="-1024881" y="1082214"/>
          <a:ext cx="2665959"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100000"/>
            </a:lnSpc>
            <a:spcBef>
              <a:spcPct val="0"/>
            </a:spcBef>
            <a:spcAft>
              <a:spcPct val="35000"/>
            </a:spcAft>
          </a:pPr>
          <a:r>
            <a:rPr lang="zh-CN" altLang="en-US" sz="2100" kern="1200" smtClean="0">
              <a:latin typeface="微软雅黑" panose="020B0503020204020204" charset="-122"/>
              <a:ea typeface="微软雅黑" panose="020B0503020204020204" charset="-122"/>
            </a:rPr>
            <a:t>研究物质的比热容</a:t>
          </a:r>
          <a:endParaRPr lang="zh-CN" altLang="en-US" sz="2100" kern="1200">
            <a:latin typeface="微软雅黑" panose="020B0503020204020204" charset="-122"/>
            <a:ea typeface="微软雅黑"/>
          </a:endParaRPr>
        </a:p>
      </dsp:txBody>
      <dsp:txXfrm>
        <a:off x="-1024881" y="1082214"/>
        <a:ext cx="2665959" cy="506532"/>
      </dsp:txXfrm>
    </dsp:sp>
    <dsp:sp modelId="{478933A9-8219-4C1E-8B21-83B4C722EF59}">
      <dsp:nvSpPr>
        <dsp:cNvPr id="0" name=""/>
        <dsp:cNvSpPr/>
      </dsp:nvSpPr>
      <dsp:spPr>
        <a:xfrm>
          <a:off x="893649" y="290757"/>
          <a:ext cx="4915495"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smtClean="0">
              <a:latin typeface="微软雅黑" panose="020B0503020204020204" charset="-122"/>
              <a:ea typeface="微软雅黑" panose="020B0503020204020204" charset="-122"/>
            </a:rPr>
            <a:t>研究物质的吸放热性能</a:t>
          </a:r>
          <a:endParaRPr lang="zh-CN" altLang="en-US" sz="2000" kern="1200">
            <a:latin typeface="微软雅黑" panose="020B0503020204020204" charset="-122"/>
            <a:ea typeface="微软雅黑"/>
          </a:endParaRPr>
        </a:p>
      </dsp:txBody>
      <dsp:txXfrm>
        <a:off x="893649" y="290757"/>
        <a:ext cx="4915495" cy="506532"/>
      </dsp:txXfrm>
    </dsp:sp>
    <dsp:sp modelId="{7724A049-2572-4D8B-B7CF-CD32E76555B3}">
      <dsp:nvSpPr>
        <dsp:cNvPr id="0" name=""/>
        <dsp:cNvSpPr/>
      </dsp:nvSpPr>
      <dsp:spPr>
        <a:xfrm>
          <a:off x="893649" y="1873671"/>
          <a:ext cx="1661426"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smtClean="0">
              <a:latin typeface="微软雅黑" panose="020B0503020204020204" charset="-122"/>
              <a:ea typeface="微软雅黑" panose="020B0503020204020204" charset="-122"/>
            </a:rPr>
            <a:t>比热容</a:t>
          </a:r>
          <a:endParaRPr lang="zh-CN" altLang="en-US" sz="2000" kern="1200">
            <a:latin typeface="微软雅黑" panose="020B0503020204020204" charset="-122"/>
            <a:ea typeface="微软雅黑" panose="020B0503020204020204" charset="-122"/>
          </a:endParaRPr>
        </a:p>
      </dsp:txBody>
      <dsp:txXfrm>
        <a:off x="893649" y="1873671"/>
        <a:ext cx="1661426" cy="506532"/>
      </dsp:txXfrm>
    </dsp:sp>
    <dsp:sp modelId="{78B15C02-C3B8-4E35-8B12-0DCEEB49D63C}">
      <dsp:nvSpPr>
        <dsp:cNvPr id="0" name=""/>
        <dsp:cNvSpPr/>
      </dsp:nvSpPr>
      <dsp:spPr>
        <a:xfrm>
          <a:off x="2868171" y="912536"/>
          <a:ext cx="4473971"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100000"/>
            </a:lnSpc>
            <a:spcBef>
              <a:spcPct val="0"/>
            </a:spcBef>
            <a:spcAft>
              <a:spcPct val="35000"/>
            </a:spcAft>
          </a:pPr>
          <a:r>
            <a:rPr lang="zh-CN" altLang="en-US" sz="1200" kern="1200" smtClean="0">
              <a:latin typeface="微软雅黑" panose="020B0503020204020204" charset="-122"/>
              <a:ea typeface="微软雅黑" panose="020B0503020204020204" charset="-122"/>
            </a:rPr>
            <a:t>定义：一定质量的某种物质，在温度升高时吸收的热量与它的质量和升高的温度乘积之比，叫作这种物质的比热容。</a:t>
          </a:r>
          <a:endParaRPr lang="zh-CN" altLang="en-US" sz="1200" kern="1200">
            <a:latin typeface="微软雅黑" panose="020B0503020204020204" charset="-122"/>
            <a:ea typeface="微软雅黑"/>
          </a:endParaRPr>
        </a:p>
      </dsp:txBody>
      <dsp:txXfrm>
        <a:off x="2868171" y="912536"/>
        <a:ext cx="4473971" cy="506532"/>
      </dsp:txXfrm>
    </dsp:sp>
    <dsp:sp modelId="{22668171-9252-4492-AC12-7E10BDE672AA}">
      <dsp:nvSpPr>
        <dsp:cNvPr id="0" name=""/>
        <dsp:cNvSpPr/>
      </dsp:nvSpPr>
      <dsp:spPr>
        <a:xfrm>
          <a:off x="2887361" y="1557088"/>
          <a:ext cx="1661426"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smtClean="0">
              <a:latin typeface="微软雅黑" panose="020B0503020204020204" charset="-122"/>
              <a:ea typeface="微软雅黑" panose="020B0503020204020204" charset="-122"/>
              <a:cs typeface="微软雅黑" panose="020B0503020204020204" charset="-122"/>
            </a:rPr>
            <a:t>符号：</a:t>
          </a:r>
          <a:r>
            <a:rPr lang="en-US" altLang="zh-CN" sz="2000" kern="1200" smtClean="0">
              <a:latin typeface="微软雅黑" panose="020B0503020204020204" charset="-122"/>
              <a:ea typeface="微软雅黑" panose="020B0503020204020204" charset="-122"/>
              <a:cs typeface="微软雅黑" panose="020B0503020204020204" charset="-122"/>
            </a:rPr>
            <a:t>c</a:t>
          </a:r>
          <a:endParaRPr lang="zh-CN" altLang="en-US" sz="2000" kern="1200">
            <a:latin typeface="微软雅黑" panose="020B0503020204020204" charset="-122"/>
            <a:ea typeface="微软雅黑"/>
            <a:cs typeface="微软雅黑" panose="020B0503020204020204" charset="-122"/>
          </a:endParaRPr>
        </a:p>
      </dsp:txBody>
      <dsp:txXfrm>
        <a:off x="2887361" y="1557088"/>
        <a:ext cx="1661426" cy="506532"/>
      </dsp:txXfrm>
    </dsp:sp>
    <dsp:sp modelId="{DA0146A9-4415-41B9-89D1-ACA30BBD147F}">
      <dsp:nvSpPr>
        <dsp:cNvPr id="0" name=""/>
        <dsp:cNvSpPr/>
      </dsp:nvSpPr>
      <dsp:spPr>
        <a:xfrm>
          <a:off x="2887361" y="2190254"/>
          <a:ext cx="4405121"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smtClean="0">
              <a:latin typeface="微软雅黑" panose="020B0503020204020204" charset="-122"/>
              <a:ea typeface="微软雅黑" panose="020B0503020204020204" charset="-122"/>
              <a:cs typeface="微软雅黑" panose="020B0503020204020204" charset="-122"/>
            </a:rPr>
            <a:t>单位：焦耳每千克摄氏度，</a:t>
          </a:r>
          <a:r>
            <a:rPr lang="en-US" altLang="zh-CN" sz="2000" kern="1200" smtClean="0">
              <a:latin typeface="微软雅黑" panose="020B0503020204020204" charset="-122"/>
              <a:ea typeface="微软雅黑" panose="020B0503020204020204" charset="-122"/>
              <a:cs typeface="微软雅黑" panose="020B0503020204020204" charset="-122"/>
            </a:rPr>
            <a:t>J/(kg·℃)</a:t>
          </a:r>
          <a:endParaRPr lang="zh-CN" altLang="en-US" sz="2000" kern="1200">
            <a:latin typeface="微软雅黑" panose="020B0503020204020204" charset="-122"/>
            <a:ea typeface="微软雅黑" panose="020B0503020204020204" charset="-122"/>
            <a:cs typeface="微软雅黑" panose="020B0503020204020204" charset="-122"/>
          </a:endParaRPr>
        </a:p>
      </dsp:txBody>
      <dsp:txXfrm>
        <a:off x="2887361" y="2190254"/>
        <a:ext cx="4405121" cy="506532"/>
      </dsp:txXfrm>
    </dsp:sp>
    <dsp:sp modelId="{EC06810D-0E60-4EBD-8F0D-B967D829EA83}">
      <dsp:nvSpPr>
        <dsp:cNvPr id="0" name=""/>
        <dsp:cNvSpPr/>
      </dsp:nvSpPr>
      <dsp:spPr>
        <a:xfrm>
          <a:off x="2887361" y="2823419"/>
          <a:ext cx="1661426" cy="506532"/>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smtClean="0">
              <a:latin typeface="微软雅黑" panose="020B0503020204020204" charset="-122"/>
              <a:ea typeface="微软雅黑" panose="020B0503020204020204" charset="-122"/>
            </a:rPr>
            <a:t>应用</a:t>
          </a:r>
          <a:endParaRPr lang="zh-CN" altLang="en-US" sz="2000" kern="1200">
            <a:latin typeface="微软雅黑" panose="020B0503020204020204" charset="-122"/>
            <a:ea typeface="微软雅黑" panose="020B0503020204020204" charset="-122"/>
          </a:endParaRPr>
        </a:p>
      </dsp:txBody>
      <dsp:txXfrm>
        <a:off x="2887361" y="2823419"/>
        <a:ext cx="1661426" cy="506532"/>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1">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2020/8/28</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oleObject2.bin"/><Relationship Id="rId4" Type="http://schemas.openxmlformats.org/officeDocument/2006/relationships/image" Target="../media/image13.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1115616" y="948341"/>
            <a:ext cx="4086396"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1" baseline="-25000" dirty="0">
                <a:solidFill>
                  <a:srgbClr val="0070C0"/>
                </a:solidFill>
                <a:latin typeface="方正细倩简体" pitchFamily="65" charset="-122"/>
                <a:ea typeface="方正细倩简体" pitchFamily="65" charset="-122"/>
              </a:rPr>
              <a:t>沪粤</a:t>
            </a:r>
            <a:r>
              <a:rPr lang="zh-CN" altLang="en-US" sz="5400" b="1" baseline="-25000" dirty="0" smtClean="0">
                <a:solidFill>
                  <a:srgbClr val="0070C0"/>
                </a:solidFill>
                <a:latin typeface="方正细倩简体" pitchFamily="65" charset="-122"/>
                <a:ea typeface="方正细倩简体" pitchFamily="65" charset="-122"/>
              </a:rPr>
              <a:t>版九年级物</a:t>
            </a:r>
            <a:r>
              <a:rPr lang="zh-CN" altLang="en-US" sz="5400" b="1" baseline="-25000" dirty="0" smtClean="0">
                <a:solidFill>
                  <a:srgbClr val="0070C0"/>
                </a:solidFill>
                <a:latin typeface="方正细倩简体" pitchFamily="65" charset="-122"/>
                <a:ea typeface="方正细倩简体" pitchFamily="65" charset="-122"/>
              </a:rPr>
              <a:t>理</a:t>
            </a:r>
            <a:endParaRPr lang="zh-CN" sz="1600" b="1" baseline="-25000" dirty="0">
              <a:solidFill>
                <a:srgbClr val="0070C0"/>
              </a:solidFill>
              <a:latin typeface="方正细倩简体" pitchFamily="65" charset="-122"/>
              <a:ea typeface="方正细倩简体" pitchFamily="65" charset="-122"/>
            </a:endParaRPr>
          </a:p>
        </p:txBody>
      </p:sp>
      <p:sp>
        <p:nvSpPr>
          <p:cNvPr id="4" name="矩形 3"/>
          <p:cNvSpPr/>
          <p:nvPr/>
        </p:nvSpPr>
        <p:spPr>
          <a:xfrm>
            <a:off x="233122" y="209304"/>
            <a:ext cx="1530566" cy="307775"/>
          </a:xfrm>
          <a:prstGeom prst="rect">
            <a:avLst/>
          </a:prstGeom>
          <a:solidFill>
            <a:srgbClr val="0070C0"/>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ct val="0"/>
              </a:spcBef>
              <a:spcAft>
                <a:spcPct val="0"/>
              </a:spcAft>
              <a:buClrTx/>
              <a:buSzTx/>
              <a:buFontTx/>
              <a:buNone/>
            </a:pPr>
            <a:r>
              <a:rPr kumimoji="0" lang="zh-CN" altLang="en-US" sz="1400" b="1" u="none" strike="noStrike" cap="none" spc="0" normalizeH="0" baseline="0" dirty="0" smtClean="0">
                <a:ln>
                  <a:noFill/>
                </a:ln>
                <a:solidFill>
                  <a:schemeClr val="bg1"/>
                </a:solidFill>
                <a:effectLst/>
                <a:uFillTx/>
                <a:latin typeface="隶书" pitchFamily="49" charset="-122"/>
                <a:ea typeface="隶书" pitchFamily="49" charset="-122"/>
                <a:cs typeface="微软雅黑" panose="020B0503020204020204" charset="-122"/>
                <a:sym typeface="微软雅黑" panose="020B0503020204020204" charset="-122"/>
              </a:rPr>
              <a:t>同步课堂</a:t>
            </a:r>
            <a:endParaRPr kumimoji="0" lang="zh-CN" altLang="en-US" sz="1400" b="1" u="none" strike="noStrike" cap="none" spc="0" normalizeH="0" baseline="0" dirty="0">
              <a:ln>
                <a:noFill/>
              </a:ln>
              <a:solidFill>
                <a:schemeClr val="bg1"/>
              </a:solidFill>
              <a:effectLst/>
              <a:uFillTx/>
              <a:latin typeface="隶书" pitchFamily="49" charset="-122"/>
              <a:ea typeface="隶书" pitchFamily="49" charset="-122"/>
              <a:cs typeface="微软雅黑" panose="020B0503020204020204" charset="-122"/>
              <a:sym typeface="微软雅黑"/>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674807"/>
            <a:ext cx="3651870" cy="3651870"/>
          </a:xfrm>
          <a:prstGeom prst="rect">
            <a:avLst/>
          </a:prstGeom>
        </p:spPr>
      </p:pic>
      <p:sp>
        <p:nvSpPr>
          <p:cNvPr id="7" name="Shape 40"/>
          <p:cNvSpPr/>
          <p:nvPr/>
        </p:nvSpPr>
        <p:spPr>
          <a:xfrm>
            <a:off x="611560" y="2177576"/>
            <a:ext cx="5832648" cy="646331"/>
          </a:xfrm>
          <a:prstGeom prst="rect">
            <a:avLst/>
          </a:prstGeom>
          <a:ln w="12700">
            <a:miter lim="400000"/>
          </a:ln>
        </p:spPr>
        <p:txBody>
          <a:bodyPr wrap="square" lIns="45719" rIns="45719">
            <a:spAutoFit/>
          </a:bodyPr>
          <a:lstStyle/>
          <a:p>
            <a:r>
              <a:rPr lang="en-US" altLang="zh-CN" sz="5400" baseline="-25000" dirty="0">
                <a:solidFill>
                  <a:srgbClr val="FF0000"/>
                </a:solidFill>
                <a:latin typeface="汉真广标" pitchFamily="49" charset="-122"/>
                <a:ea typeface="汉真广标" pitchFamily="49" charset="-122"/>
                <a:cs typeface="微软雅黑" panose="020B0503020204020204" charset="-122"/>
                <a:sym typeface="+mn-ea"/>
              </a:rPr>
              <a:t>12.3 </a:t>
            </a:r>
            <a:r>
              <a:rPr lang="zh-CN" sz="5400" baseline="-25000" dirty="0">
                <a:solidFill>
                  <a:srgbClr val="FF0000"/>
                </a:solidFill>
                <a:latin typeface="汉真广标" pitchFamily="49" charset="-122"/>
                <a:ea typeface="汉真广标" pitchFamily="49" charset="-122"/>
                <a:cs typeface="微软雅黑" panose="020B0503020204020204" charset="-122"/>
                <a:sym typeface="+mn-ea"/>
              </a:rPr>
              <a:t>研究物质的比热容</a:t>
            </a:r>
            <a:endParaRPr lang="zh-CN" sz="5400" baseline="-25000" dirty="0">
              <a:solidFill>
                <a:srgbClr val="FF0000"/>
              </a:solidFill>
              <a:latin typeface="汉真广标" pitchFamily="49" charset="-122"/>
              <a:ea typeface="汉真广标" pitchFamily="49" charset="-122"/>
              <a:cs typeface="微软雅黑" panose="020B0503020204020204" charset="-122"/>
            </a:endParaRPr>
          </a:p>
        </p:txBody>
      </p:sp>
    </p:spTree>
    <p:extLst>
      <p:ext uri="{BB962C8B-B14F-4D97-AF65-F5344CB8AC3E}">
        <p14:creationId xmlns:p14="http://schemas.microsoft.com/office/powerpoint/2010/main" val="113818168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55532" y="179986"/>
            <a:ext cx="296491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lvl1pPr marL="0" marR="0" lvl="0" indent="0" algn="l" defTabSz="914400" rtl="0" eaLnBrk="1" fontAlgn="auto" latinLnBrk="1" hangingPunct="0">
              <a:lnSpc>
                <a:spcPct val="100000"/>
              </a:lnSpc>
              <a:spcBef>
                <a:spcPct val="0"/>
              </a:spcBef>
              <a:spcAft>
                <a:spcPct val="0"/>
              </a:spcAft>
              <a:buClrTx/>
              <a:buSzTx/>
              <a:buFontTx/>
              <a:buNone/>
              <a:defRPr kumimoji="0" sz="2800" b="0" i="0" u="none" strike="noStrike" kern="0" cap="none" spc="0" normalizeH="0" baseline="0">
                <a:ln>
                  <a:noFill/>
                </a:ln>
                <a:solidFill>
                  <a:srgbClr val="000000"/>
                </a:solidFill>
                <a:effectLst/>
                <a:uLnTx/>
                <a:uFillTx/>
                <a:latin typeface="微软雅黑" panose="020B0503020204020204" charset="-122"/>
                <a:ea typeface="微软雅黑" panose="020B0503020204020204" charset="-122"/>
              </a:defRPr>
            </a:lvl1pPr>
          </a:lstStyle>
          <a:p>
            <a:pPr algn="l"/>
            <a:r>
              <a:rPr lang="zh-CN" altLang="en-US" smtClean="0"/>
              <a:t>三、</a:t>
            </a:r>
            <a:r>
              <a:rPr lang="zh-CN" altLang="en-US" smtClean="0">
                <a:sym typeface="宋体" panose="02010600030101010101" pitchFamily="2" charset="-122"/>
              </a:rPr>
              <a:t>比热容的应用</a:t>
            </a:r>
          </a:p>
        </p:txBody>
      </p:sp>
      <p:grpSp>
        <p:nvGrpSpPr>
          <p:cNvPr id="4" name="组合 3"/>
          <p:cNvGrpSpPr/>
          <p:nvPr/>
        </p:nvGrpSpPr>
        <p:grpSpPr>
          <a:xfrm>
            <a:off x="316231" y="946582"/>
            <a:ext cx="988695" cy="479975"/>
            <a:chOff x="416910" y="22198"/>
            <a:chExt cx="609875" cy="1587171"/>
          </a:xfrm>
        </p:grpSpPr>
        <p:sp>
          <p:nvSpPr>
            <p:cNvPr id="5" name="Shape 108"/>
            <p:cNvSpPr/>
            <p:nvPr/>
          </p:nvSpPr>
          <p:spPr>
            <a:xfrm>
              <a:off x="416910" y="83243"/>
              <a:ext cx="609483" cy="1526126"/>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496817" y="22198"/>
              <a:ext cx="529968" cy="1526126"/>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bg1"/>
                  </a:solidFill>
                  <a:effectLst/>
                  <a:uLnTx/>
                  <a:uFillTx/>
                  <a:latin typeface="宋体" panose="02010600030101010101" pitchFamily="2" charset="-122"/>
                  <a:ea typeface="幼圆" panose="02010509060101010101" pitchFamily="49" charset="-122"/>
                  <a:cs typeface="+mn-cs"/>
                  <a:sym typeface="+mn-ea"/>
                </a:rPr>
                <a:t>思考</a:t>
              </a:r>
            </a:p>
          </p:txBody>
        </p:sp>
      </p:grpSp>
      <p:sp>
        <p:nvSpPr>
          <p:cNvPr id="3" name="文本框 2"/>
          <p:cNvSpPr txBox="1"/>
          <p:nvPr/>
        </p:nvSpPr>
        <p:spPr>
          <a:xfrm>
            <a:off x="1619251" y="946582"/>
            <a:ext cx="6910705" cy="15710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lgn="l">
              <a:lnSpc>
                <a:spcPct val="100000"/>
              </a:lnSpc>
              <a:buClrTx/>
              <a:buSzTx/>
              <a:buFontTx/>
            </a:pPr>
            <a:r>
              <a:rPr lang="zh-CN" altLang="en-US" sz="2400">
                <a:latin typeface="微软雅黑" panose="020B0503020204020204" charset="-122"/>
                <a:ea typeface="微软雅黑" panose="020B0503020204020204" charset="-122"/>
                <a:cs typeface="微软雅黑" panose="020B0503020204020204" charset="-122"/>
                <a:sym typeface="+mn-ea"/>
              </a:rPr>
              <a:t>我国北方楼房中的“暖气”用水作为介质，把燃料燃烧时产生的热量带到房屋中取暖。用水做输运能量的介质有什么好处？如图人们选择用水给发动机冷却，用水取暖，这是为什么？</a:t>
            </a:r>
            <a:endParaRPr kumimoji="0" lang="zh-CN" altLang="en-US" sz="2400" b="0" i="0" u="none" strike="noStrike" cap="none" spc="0" normalizeH="0" baseline="0">
              <a:latin typeface="微软雅黑" panose="020B0503020204020204" charset="-122"/>
              <a:ea typeface="微软雅黑"/>
              <a:cs typeface="微软雅黑" panose="020B0503020204020204" charset="-122"/>
              <a:sym typeface="Arial"/>
            </a:endParaRPr>
          </a:p>
        </p:txBody>
      </p:sp>
      <p:pic>
        <p:nvPicPr>
          <p:cNvPr id="7" name="图片 6" descr="0_P_1524507830235"/>
          <p:cNvPicPr>
            <a:picLocks noChangeAspect="1"/>
          </p:cNvPicPr>
          <p:nvPr/>
        </p:nvPicPr>
        <p:blipFill>
          <a:blip r:embed="rId2">
            <a:lum bright="-6000" contrast="36000"/>
          </a:blip>
          <a:srcRect l="7135" r="10138"/>
          <a:stretch>
            <a:fillRect/>
          </a:stretch>
        </p:blipFill>
        <p:spPr>
          <a:xfrm>
            <a:off x="217170" y="2721344"/>
            <a:ext cx="2818130" cy="2117238"/>
          </a:xfrm>
          <a:prstGeom prst="rect">
            <a:avLst/>
          </a:prstGeom>
        </p:spPr>
      </p:pic>
      <p:pic>
        <p:nvPicPr>
          <p:cNvPr id="10" name="图片 9" descr="很好"/>
          <p:cNvPicPr>
            <a:picLocks noChangeAspect="1"/>
          </p:cNvPicPr>
          <p:nvPr/>
        </p:nvPicPr>
        <p:blipFill>
          <a:blip r:embed="rId3">
            <a:lum bright="-24000" contrast="48000"/>
          </a:blip>
          <a:stretch>
            <a:fillRect/>
          </a:stretch>
        </p:blipFill>
        <p:spPr>
          <a:xfrm>
            <a:off x="3165475" y="2721344"/>
            <a:ext cx="3465830" cy="2171983"/>
          </a:xfrm>
          <a:prstGeom prst="rect">
            <a:avLst/>
          </a:prstGeom>
        </p:spPr>
      </p:pic>
      <p:pic>
        <p:nvPicPr>
          <p:cNvPr id="12" name="图片 11" descr="140912170187109345"/>
          <p:cNvPicPr>
            <a:picLocks noChangeAspect="1"/>
          </p:cNvPicPr>
          <p:nvPr/>
        </p:nvPicPr>
        <p:blipFill>
          <a:blip r:embed="rId4">
            <a:lum bright="-6000" contrast="24000"/>
          </a:blip>
          <a:stretch>
            <a:fillRect/>
          </a:stretch>
        </p:blipFill>
        <p:spPr>
          <a:xfrm>
            <a:off x="6802121" y="2648775"/>
            <a:ext cx="2215515" cy="2317121"/>
          </a:xfrm>
          <a:prstGeom prst="rect">
            <a:avLst/>
          </a:prstGeom>
        </p:spPr>
      </p:pic>
    </p:spTree>
    <p:extLst>
      <p:ext uri="{BB962C8B-B14F-4D97-AF65-F5344CB8AC3E}">
        <p14:creationId xmlns:p14="http://schemas.microsoft.com/office/powerpoint/2010/main" val="35349966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5"/>
          <p:cNvSpPr/>
          <p:nvPr/>
        </p:nvSpPr>
        <p:spPr>
          <a:xfrm>
            <a:off x="122239" y="566549"/>
            <a:ext cx="8351837" cy="1942817"/>
          </a:xfrm>
          <a:prstGeom prst="rect">
            <a:avLst/>
          </a:prstGeom>
          <a:noFill/>
          <a:ln w="9525">
            <a:noFill/>
          </a:ln>
        </p:spPr>
        <p:txBody>
          <a:bodyPr anchor="ctr">
            <a:spAutoFit/>
          </a:bodyPr>
          <a:lstStyle/>
          <a:p>
            <a:pPr>
              <a:lnSpc>
                <a:spcPct val="100000"/>
              </a:lnSpc>
            </a:pPr>
            <a:r>
              <a:rPr lang="zh-CN" altLang="en-US" sz="2400">
                <a:latin typeface="宋体" panose="02010600030101010101" pitchFamily="2" charset="-122"/>
                <a:ea typeface="宋体" panose="02010600030101010101" pitchFamily="2" charset="-122"/>
              </a:rPr>
              <a:t>    </a:t>
            </a:r>
            <a:r>
              <a:rPr lang="zh-CN" altLang="en-US" sz="2400">
                <a:latin typeface="微软雅黑" panose="020B0503020204020204" charset="-122"/>
                <a:ea typeface="微软雅黑" panose="020B0503020204020204" charset="-122"/>
              </a:rPr>
              <a:t>如图水稻是喜温作物，在每年三四月份育秧时，为了防止霜冻，傍晚常常在秧田里灌一些水过夜，第二天太阳升起后，再把秧田里的水放掉，你能解释原因吗？</a:t>
            </a:r>
          </a:p>
          <a:p>
            <a:pPr>
              <a:lnSpc>
                <a:spcPct val="100000"/>
              </a:lnSpc>
            </a:pPr>
            <a:r>
              <a:rPr lang="zh-CN" altLang="en-US" sz="2400">
                <a:latin typeface="微软雅黑" panose="020B0503020204020204" charset="-122"/>
                <a:ea typeface="微软雅黑" panose="020B0503020204020204" charset="-122"/>
              </a:rPr>
              <a:t>        同一纬度沿海地区和内陆地区的昼夜温差为何差异如此大？</a:t>
            </a:r>
          </a:p>
        </p:txBody>
      </p:sp>
      <p:pic>
        <p:nvPicPr>
          <p:cNvPr id="4" name="图片 3" descr="40d8798822c4400ab62025b8ccc8652d"/>
          <p:cNvPicPr>
            <a:picLocks noChangeAspect="1"/>
          </p:cNvPicPr>
          <p:nvPr/>
        </p:nvPicPr>
        <p:blipFill>
          <a:blip r:embed="rId2"/>
          <a:stretch>
            <a:fillRect/>
          </a:stretch>
        </p:blipFill>
        <p:spPr>
          <a:xfrm>
            <a:off x="3056890" y="2665326"/>
            <a:ext cx="2948940" cy="2217180"/>
          </a:xfrm>
          <a:prstGeom prst="rect">
            <a:avLst/>
          </a:prstGeom>
        </p:spPr>
      </p:pic>
      <p:pic>
        <p:nvPicPr>
          <p:cNvPr id="6" name="图片 5" descr="QJ6605000724"/>
          <p:cNvPicPr>
            <a:picLocks noChangeAspect="1"/>
          </p:cNvPicPr>
          <p:nvPr/>
        </p:nvPicPr>
        <p:blipFill>
          <a:blip r:embed="rId3"/>
          <a:srcRect r="26331" b="10145"/>
          <a:stretch>
            <a:fillRect/>
          </a:stretch>
        </p:blipFill>
        <p:spPr>
          <a:xfrm>
            <a:off x="6207126" y="2667873"/>
            <a:ext cx="2718435" cy="2214633"/>
          </a:xfrm>
          <a:prstGeom prst="rect">
            <a:avLst/>
          </a:prstGeom>
        </p:spPr>
      </p:pic>
      <p:pic>
        <p:nvPicPr>
          <p:cNvPr id="7" name="图片 6" descr="401d-fypikwt8360977"/>
          <p:cNvPicPr>
            <a:picLocks noChangeAspect="1"/>
          </p:cNvPicPr>
          <p:nvPr/>
        </p:nvPicPr>
        <p:blipFill>
          <a:blip r:embed="rId4"/>
          <a:srcRect l="8616" r="4454"/>
          <a:stretch>
            <a:fillRect/>
          </a:stretch>
        </p:blipFill>
        <p:spPr>
          <a:xfrm>
            <a:off x="16511" y="2665326"/>
            <a:ext cx="2911475" cy="2235004"/>
          </a:xfrm>
          <a:prstGeom prst="rect">
            <a:avLst/>
          </a:prstGeom>
        </p:spPr>
      </p:pic>
    </p:spTree>
    <p:extLst>
      <p:ext uri="{BB962C8B-B14F-4D97-AF65-F5344CB8AC3E}">
        <p14:creationId xmlns:p14="http://schemas.microsoft.com/office/powerpoint/2010/main" val="2404899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08966" y="545542"/>
            <a:ext cx="1589405" cy="462788"/>
            <a:chOff x="496827" y="22198"/>
            <a:chExt cx="1200192" cy="1702102"/>
          </a:xfrm>
        </p:grpSpPr>
        <p:sp>
          <p:nvSpPr>
            <p:cNvPr id="11" name="Shape 108"/>
            <p:cNvSpPr/>
            <p:nvPr/>
          </p:nvSpPr>
          <p:spPr>
            <a:xfrm>
              <a:off x="515472" y="22198"/>
              <a:ext cx="1117541" cy="1702102"/>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496827" y="22198"/>
              <a:ext cx="1200192" cy="16974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b="1" kern="1200" noProof="0">
                  <a:ln>
                    <a:noFill/>
                  </a:ln>
                  <a:solidFill>
                    <a:srgbClr val="D6F5F5"/>
                  </a:solidFill>
                  <a:effectLst/>
                  <a:uLnTx/>
                  <a:uFillTx/>
                  <a:latin typeface="宋体" panose="02010600030101010101" pitchFamily="2" charset="-122"/>
                  <a:ea typeface="幼圆" panose="02010509060101010101" pitchFamily="49" charset="-122"/>
                  <a:cs typeface="+mn-cs"/>
                  <a:sym typeface="+mn-ea"/>
                </a:rPr>
                <a:t>归纳小结</a:t>
              </a:r>
              <a:endParaRPr kumimoji="0" lang="zh-CN" altLang="en-US" sz="2400" b="1" i="0" u="none" strike="noStrike" kern="1200" cap="none" spc="0" normalizeH="0" baseline="0" noProof="0" smtClean="0">
                <a:ln>
                  <a:noFill/>
                </a:ln>
                <a:solidFill>
                  <a:schemeClr val="bg1"/>
                </a:solidFill>
                <a:effectLst/>
                <a:uLnTx/>
                <a:uFillTx/>
                <a:latin typeface="宋体" panose="02010600030101010101" pitchFamily="2" charset="-122"/>
                <a:ea typeface="幼圆" panose="02010509060101010101" pitchFamily="49" charset="-122"/>
                <a:cs typeface="+mn-cs"/>
                <a:sym typeface="+mn-ea"/>
              </a:endParaRPr>
            </a:p>
          </p:txBody>
        </p:sp>
      </p:grpSp>
      <p:sp>
        <p:nvSpPr>
          <p:cNvPr id="13316" name="Rectangle 7"/>
          <p:cNvSpPr/>
          <p:nvPr/>
        </p:nvSpPr>
        <p:spPr>
          <a:xfrm>
            <a:off x="214630" y="1586656"/>
            <a:ext cx="8713788" cy="2868392"/>
          </a:xfrm>
          <a:prstGeom prst="rect">
            <a:avLst/>
          </a:prstGeom>
          <a:noFill/>
          <a:ln w="9525">
            <a:noFill/>
          </a:ln>
        </p:spPr>
        <p:txBody>
          <a:bodyPr anchor="t">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）由于水的比热容较大，一定质量的水升高（或降低）一定</a:t>
            </a:r>
            <a:endParaRPr lang="en-US" altLang="zh-CN" sz="2400">
              <a:latin typeface="微软雅黑" panose="020B0503020204020204" charset="-122"/>
              <a:ea typeface="微软雅黑"/>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温度吸收（或放出）的热量很多，有利于作冷却剂或用来</a:t>
            </a:r>
            <a:endParaRPr lang="en-US"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取暖。</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）由于水的比热容较大，一定质量的水吸收（或放出）很多</a:t>
            </a:r>
            <a:endParaRPr lang="en-US"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的热而自身的温度却变化不多，有利于调节气温。</a:t>
            </a:r>
          </a:p>
        </p:txBody>
      </p:sp>
    </p:spTree>
    <p:extLst>
      <p:ext uri="{BB962C8B-B14F-4D97-AF65-F5344CB8AC3E}">
        <p14:creationId xmlns:p14="http://schemas.microsoft.com/office/powerpoint/2010/main" val="28309464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55532" y="312393"/>
            <a:ext cx="2605840"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lvl1pPr marL="0" marR="0" lvl="0" indent="0" algn="l" defTabSz="914400" rtl="0" eaLnBrk="1" fontAlgn="auto" latinLnBrk="1" hangingPunct="0">
              <a:lnSpc>
                <a:spcPct val="100000"/>
              </a:lnSpc>
              <a:spcBef>
                <a:spcPct val="0"/>
              </a:spcBef>
              <a:spcAft>
                <a:spcPct val="0"/>
              </a:spcAft>
              <a:buClrTx/>
              <a:buSzTx/>
              <a:buFontTx/>
              <a:buNone/>
              <a:defRPr kumimoji="0" sz="2800" b="0" i="0" u="none" strike="noStrike" kern="0" cap="none" spc="0" normalizeH="0" baseline="0">
                <a:ln>
                  <a:noFill/>
                </a:ln>
                <a:solidFill>
                  <a:srgbClr val="000000"/>
                </a:solidFill>
                <a:effectLst/>
                <a:uLnTx/>
                <a:uFillTx/>
                <a:latin typeface="微软雅黑" panose="020B0503020204020204" charset="-122"/>
                <a:ea typeface="微软雅黑" panose="020B0503020204020204" charset="-122"/>
              </a:defRPr>
            </a:lvl1pPr>
          </a:lstStyle>
          <a:p>
            <a:pPr algn="l"/>
            <a:r>
              <a:rPr lang="zh-CN" altLang="en-US" smtClean="0"/>
              <a:t>四、</a:t>
            </a:r>
            <a:r>
              <a:rPr lang="zh-CN" altLang="en-US" smtClean="0">
                <a:sym typeface="宋体" panose="02010600030101010101" pitchFamily="2" charset="-122"/>
              </a:rPr>
              <a:t>热量的计算</a:t>
            </a:r>
          </a:p>
        </p:txBody>
      </p:sp>
      <p:sp>
        <p:nvSpPr>
          <p:cNvPr id="9" name="Rectangle 14"/>
          <p:cNvSpPr/>
          <p:nvPr/>
        </p:nvSpPr>
        <p:spPr>
          <a:xfrm>
            <a:off x="355283" y="1592947"/>
            <a:ext cx="2811988" cy="461665"/>
          </a:xfrm>
          <a:prstGeom prst="rect">
            <a:avLst/>
          </a:prstGeom>
          <a:noFill/>
          <a:ln w="9525">
            <a:noFill/>
          </a:ln>
        </p:spPr>
        <p:txBody>
          <a:bodyPr wrap="none" anchor="ctr">
            <a:spAutoFit/>
          </a:bodyPr>
          <a:lstStyle/>
          <a:p>
            <a:r>
              <a:rPr lang="zh-CN" altLang="en-US" sz="2400">
                <a:latin typeface="微软雅黑" panose="020B0503020204020204" charset="-122"/>
                <a:ea typeface="微软雅黑" panose="020B0503020204020204" charset="-122"/>
                <a:cs typeface="微软雅黑" panose="020B0503020204020204" charset="-122"/>
              </a:rPr>
              <a:t>比热容的计算公式</a:t>
            </a:r>
            <a:r>
              <a:rPr lang="en-US" altLang="zh-CN" sz="2400">
                <a:latin typeface="微软雅黑" panose="020B0503020204020204" charset="-122"/>
                <a:ea typeface="微软雅黑" panose="020B0503020204020204" charset="-122"/>
                <a:cs typeface="微软雅黑" panose="020B0503020204020204" charset="-122"/>
              </a:rPr>
              <a:t>: </a:t>
            </a:r>
          </a:p>
        </p:txBody>
      </p:sp>
      <p:graphicFrame>
        <p:nvGraphicFramePr>
          <p:cNvPr id="10" name="Object 15"/>
          <p:cNvGraphicFramePr>
            <a:graphicFrameLocks noChangeAspect="1"/>
          </p:cNvGraphicFramePr>
          <p:nvPr/>
        </p:nvGraphicFramePr>
        <p:xfrm>
          <a:off x="3238183" y="1287148"/>
          <a:ext cx="2305050" cy="1075806"/>
        </p:xfrm>
        <a:graphic>
          <a:graphicData uri="http://schemas.openxmlformats.org/presentationml/2006/ole">
            <mc:AlternateContent xmlns:mc="http://schemas.openxmlformats.org/markup-compatibility/2006">
              <mc:Choice xmlns:v="urn:schemas-microsoft-com:vml" Requires="v">
                <p:oleObj spid="_x0000_s1026" r:id="rId3" imgW="927100" imgH="431800" progId="Equation.3">
                  <p:embed/>
                </p:oleObj>
              </mc:Choice>
              <mc:Fallback>
                <p:oleObj r:id="rId3" imgW="927100" imgH="431800" progId="Equation.3">
                  <p:embed/>
                  <p:pic>
                    <p:nvPicPr>
                      <p:cNvPr id="0" name=""/>
                      <p:cNvPicPr/>
                      <p:nvPr/>
                    </p:nvPicPr>
                    <p:blipFill>
                      <a:blip r:embed="rId4"/>
                      <a:stretch>
                        <a:fillRect/>
                      </a:stretch>
                    </p:blipFill>
                    <p:spPr>
                      <a:xfrm>
                        <a:off x="3238183" y="1287148"/>
                        <a:ext cx="2305050" cy="1075806"/>
                      </a:xfrm>
                      <a:prstGeom prst="rect">
                        <a:avLst/>
                      </a:prstGeom>
                      <a:noFill/>
                      <a:ln w="38100">
                        <a:noFill/>
                        <a:miter/>
                      </a:ln>
                    </p:spPr>
                  </p:pic>
                </p:oleObj>
              </mc:Fallback>
            </mc:AlternateContent>
          </a:graphicData>
        </a:graphic>
      </p:graphicFrame>
      <p:sp>
        <p:nvSpPr>
          <p:cNvPr id="14" name="Rectangle 17"/>
          <p:cNvSpPr/>
          <p:nvPr/>
        </p:nvSpPr>
        <p:spPr>
          <a:xfrm>
            <a:off x="5762625" y="1040000"/>
            <a:ext cx="3024188" cy="572278"/>
          </a:xfrm>
          <a:prstGeom prst="rect">
            <a:avLst/>
          </a:prstGeom>
          <a:noFill/>
          <a:ln w="9525">
            <a:noFill/>
          </a:ln>
        </p:spPr>
        <p:txBody>
          <a:bodyPr anchor="ctr">
            <a:spAutoFit/>
          </a:bodyPr>
          <a:lstStyle/>
          <a:p>
            <a:pPr>
              <a:lnSpc>
                <a:spcPct val="130000"/>
              </a:lnSpc>
            </a:pPr>
            <a:r>
              <a:rPr lang="en-US" altLang="zh-CN" sz="2400" i="1">
                <a:latin typeface="Times New Roman" panose="02020603050405020304" pitchFamily="18" charset="0"/>
                <a:ea typeface="宋体" panose="02010600030101010101" pitchFamily="2" charset="-122"/>
              </a:rPr>
              <a:t>Q</a:t>
            </a:r>
            <a:r>
              <a:rPr lang="en-US" altLang="zh-CN" sz="2400">
                <a:latin typeface="宋体" panose="02010600030101010101" pitchFamily="2" charset="-122"/>
                <a:ea typeface="宋体" panose="02010600030101010101" pitchFamily="2" charset="-122"/>
              </a:rPr>
              <a:t>:</a:t>
            </a:r>
            <a:r>
              <a:rPr lang="zh-CN" altLang="en-US" sz="2400">
                <a:latin typeface="微软雅黑" panose="020B0503020204020204" charset="-122"/>
                <a:ea typeface="微软雅黑" panose="020B0503020204020204" charset="-122"/>
              </a:rPr>
              <a:t>吸收的热量</a:t>
            </a:r>
          </a:p>
        </p:txBody>
      </p:sp>
      <p:sp>
        <p:nvSpPr>
          <p:cNvPr id="15" name="Rectangle 18"/>
          <p:cNvSpPr/>
          <p:nvPr/>
        </p:nvSpPr>
        <p:spPr>
          <a:xfrm>
            <a:off x="5762625" y="1482418"/>
            <a:ext cx="3024188" cy="572278"/>
          </a:xfrm>
          <a:prstGeom prst="rect">
            <a:avLst/>
          </a:prstGeom>
          <a:noFill/>
          <a:ln w="9525">
            <a:noFill/>
          </a:ln>
        </p:spPr>
        <p:txBody>
          <a:bodyPr anchor="ctr">
            <a:spAutoFit/>
          </a:bodyPr>
          <a:lstStyle/>
          <a:p>
            <a:pPr>
              <a:lnSpc>
                <a:spcPct val="130000"/>
              </a:lnSpc>
            </a:pPr>
            <a:r>
              <a:rPr lang="en-US" altLang="zh-CN" sz="2400" i="1">
                <a:latin typeface="Times New Roman" panose="02020603050405020304" pitchFamily="18" charset="0"/>
                <a:ea typeface="宋体" panose="02010600030101010101" pitchFamily="2" charset="-122"/>
              </a:rPr>
              <a:t>m</a:t>
            </a:r>
            <a:r>
              <a:rPr lang="en-US" altLang="zh-CN" sz="2400">
                <a:latin typeface="宋体" panose="02010600030101010101" pitchFamily="2" charset="-122"/>
                <a:ea typeface="宋体" panose="02010600030101010101" pitchFamily="2" charset="-122"/>
              </a:rPr>
              <a:t>:</a:t>
            </a:r>
            <a:r>
              <a:rPr lang="zh-CN" altLang="en-US" sz="2400">
                <a:latin typeface="微软雅黑" panose="020B0503020204020204" charset="-122"/>
                <a:ea typeface="微软雅黑" panose="020B0503020204020204" charset="-122"/>
              </a:rPr>
              <a:t>物体质量</a:t>
            </a:r>
          </a:p>
        </p:txBody>
      </p:sp>
      <p:sp>
        <p:nvSpPr>
          <p:cNvPr id="16" name="Rectangle 19"/>
          <p:cNvSpPr/>
          <p:nvPr/>
        </p:nvSpPr>
        <p:spPr>
          <a:xfrm>
            <a:off x="5762625" y="1915287"/>
            <a:ext cx="3024188" cy="572278"/>
          </a:xfrm>
          <a:prstGeom prst="rect">
            <a:avLst/>
          </a:prstGeom>
          <a:noFill/>
          <a:ln w="9525">
            <a:noFill/>
          </a:ln>
        </p:spPr>
        <p:txBody>
          <a:bodyPr anchor="ctr">
            <a:spAutoFit/>
          </a:bodyPr>
          <a:lstStyle/>
          <a:p>
            <a:pPr>
              <a:lnSpc>
                <a:spcPct val="130000"/>
              </a:lnSpc>
            </a:pPr>
            <a:r>
              <a:rPr lang="en-US" altLang="zh-CN" sz="2400" i="1">
                <a:latin typeface="Times New Roman" panose="02020603050405020304" pitchFamily="18" charset="0"/>
                <a:ea typeface="宋体" panose="02010600030101010101" pitchFamily="2" charset="-122"/>
              </a:rPr>
              <a:t>t</a:t>
            </a:r>
            <a:r>
              <a:rPr lang="en-US" altLang="zh-CN" sz="2400" baseline="-25000">
                <a:latin typeface="Times New Roman" panose="02020603050405020304" pitchFamily="18" charset="0"/>
                <a:ea typeface="宋体" panose="02010600030101010101" pitchFamily="2" charset="-122"/>
              </a:rPr>
              <a:t>1</a:t>
            </a:r>
            <a:r>
              <a:rPr lang="en-US" altLang="zh-CN" sz="2400">
                <a:latin typeface="宋体" panose="02010600030101010101" pitchFamily="2" charset="-122"/>
                <a:ea typeface="宋体" panose="02010600030101010101" pitchFamily="2" charset="-122"/>
              </a:rPr>
              <a:t>:</a:t>
            </a:r>
            <a:r>
              <a:rPr lang="zh-CN" altLang="en-US" sz="2400">
                <a:latin typeface="微软雅黑" panose="020B0503020204020204" charset="-122"/>
                <a:ea typeface="微软雅黑" panose="020B0503020204020204" charset="-122"/>
              </a:rPr>
              <a:t>物体初温度</a:t>
            </a:r>
          </a:p>
        </p:txBody>
      </p:sp>
      <p:sp>
        <p:nvSpPr>
          <p:cNvPr id="17" name="Rectangle 20"/>
          <p:cNvSpPr/>
          <p:nvPr/>
        </p:nvSpPr>
        <p:spPr>
          <a:xfrm>
            <a:off x="5762625" y="2348155"/>
            <a:ext cx="3024188" cy="572278"/>
          </a:xfrm>
          <a:prstGeom prst="rect">
            <a:avLst/>
          </a:prstGeom>
          <a:noFill/>
          <a:ln w="9525">
            <a:noFill/>
          </a:ln>
        </p:spPr>
        <p:txBody>
          <a:bodyPr anchor="ctr">
            <a:spAutoFit/>
          </a:bodyPr>
          <a:lstStyle/>
          <a:p>
            <a:pPr>
              <a:lnSpc>
                <a:spcPct val="130000"/>
              </a:lnSpc>
            </a:pPr>
            <a:r>
              <a:rPr lang="en-US" altLang="zh-CN" sz="2400" i="1">
                <a:latin typeface="Times New Roman" panose="02020603050405020304" pitchFamily="18" charset="0"/>
                <a:ea typeface="宋体" panose="02010600030101010101" pitchFamily="2" charset="-122"/>
              </a:rPr>
              <a:t>t</a:t>
            </a:r>
            <a:r>
              <a:rPr lang="en-US" altLang="zh-CN" sz="2400" baseline="-25000">
                <a:latin typeface="Times New Roman" panose="02020603050405020304" pitchFamily="18" charset="0"/>
                <a:ea typeface="宋体" panose="02010600030101010101" pitchFamily="2" charset="-122"/>
              </a:rPr>
              <a:t>2</a:t>
            </a:r>
            <a:r>
              <a:rPr lang="en-US" altLang="zh-CN" sz="2400">
                <a:latin typeface="宋体" panose="02010600030101010101" pitchFamily="2" charset="-122"/>
                <a:ea typeface="宋体" panose="02010600030101010101" pitchFamily="2" charset="-122"/>
              </a:rPr>
              <a:t>:</a:t>
            </a:r>
            <a:r>
              <a:rPr lang="zh-CN" altLang="en-US" sz="2400">
                <a:latin typeface="微软雅黑" panose="020B0503020204020204" charset="-122"/>
                <a:ea typeface="微软雅黑" panose="020B0503020204020204" charset="-122"/>
              </a:rPr>
              <a:t>物体末温度</a:t>
            </a:r>
          </a:p>
        </p:txBody>
      </p:sp>
      <p:graphicFrame>
        <p:nvGraphicFramePr>
          <p:cNvPr id="18" name="Object 16"/>
          <p:cNvGraphicFramePr>
            <a:graphicFrameLocks noChangeAspect="1"/>
          </p:cNvGraphicFramePr>
          <p:nvPr/>
        </p:nvGraphicFramePr>
        <p:xfrm>
          <a:off x="1066484" y="3537908"/>
          <a:ext cx="6268085" cy="632116"/>
        </p:xfrm>
        <a:graphic>
          <a:graphicData uri="http://schemas.openxmlformats.org/presentationml/2006/ole">
            <mc:AlternateContent xmlns:mc="http://schemas.openxmlformats.org/markup-compatibility/2006">
              <mc:Choice xmlns:v="urn:schemas-microsoft-com:vml" Requires="v">
                <p:oleObj spid="_x0000_s1027" r:id="rId5" imgW="2400300" imgH="241300" progId="Equation.3">
                  <p:embed/>
                </p:oleObj>
              </mc:Choice>
              <mc:Fallback>
                <p:oleObj r:id="rId5" imgW="2400300" imgH="241300" progId="Equation.3">
                  <p:embed/>
                  <p:pic>
                    <p:nvPicPr>
                      <p:cNvPr id="0" name=""/>
                      <p:cNvPicPr/>
                      <p:nvPr/>
                    </p:nvPicPr>
                    <p:blipFill>
                      <a:blip r:embed="rId6"/>
                      <a:stretch>
                        <a:fillRect/>
                      </a:stretch>
                    </p:blipFill>
                    <p:spPr>
                      <a:xfrm>
                        <a:off x="1066484" y="3537908"/>
                        <a:ext cx="6268085" cy="632116"/>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36903147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9545" y="127952"/>
            <a:ext cx="132343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1" i="0" u="none" strike="noStrike" cap="none" spc="0" normalizeH="0" baseline="0">
                <a:ln>
                  <a:noFill/>
                </a:ln>
                <a:gradFill>
                  <a:gsLst>
                    <a:gs pos="0">
                      <a:srgbClr val="14CD68"/>
                    </a:gs>
                    <a:gs pos="100000">
                      <a:srgbClr val="035C7D"/>
                    </a:gs>
                  </a:gsLst>
                  <a:lin scaled="0"/>
                </a:gradFill>
                <a:effectLst/>
                <a:uFillTx/>
                <a:latin typeface="微软雅黑" panose="020B0503020204020204" charset="-122"/>
                <a:ea typeface="微软雅黑" panose="020B0503020204020204" charset="-122"/>
                <a:cs typeface="Arial"/>
                <a:sym typeface="Arial"/>
              </a:rPr>
              <a:t>公式应用</a:t>
            </a:r>
          </a:p>
        </p:txBody>
      </p:sp>
      <p:sp>
        <p:nvSpPr>
          <p:cNvPr id="15365" name="Text Box 6"/>
          <p:cNvSpPr txBox="1"/>
          <p:nvPr/>
        </p:nvSpPr>
        <p:spPr>
          <a:xfrm>
            <a:off x="347028" y="1183706"/>
            <a:ext cx="5866130" cy="1645538"/>
          </a:xfrm>
          <a:prstGeom prst="rect">
            <a:avLst/>
          </a:prstGeom>
          <a:noFill/>
          <a:ln w="9525">
            <a:noFill/>
          </a:ln>
        </p:spPr>
        <p:txBody>
          <a:bodyPr wrap="none" anchor="t">
            <a:spAutoFit/>
          </a:bodyPr>
          <a:lstStyle/>
          <a:p>
            <a:pPr>
              <a:lnSpc>
                <a:spcPct val="140000"/>
              </a:lnSpc>
            </a:pPr>
            <a:r>
              <a:rPr lang="zh-CN" altLang="en-US" sz="2400">
                <a:latin typeface="微软雅黑" panose="020B0503020204020204" charset="-122"/>
                <a:ea typeface="微软雅黑" panose="020B0503020204020204" charset="-122"/>
                <a:cs typeface="微软雅黑" panose="020B0503020204020204" charset="-122"/>
              </a:rPr>
              <a:t>已知：</a:t>
            </a:r>
            <a:r>
              <a:rPr lang="en-US" altLang="zh-CN" sz="2400" i="1">
                <a:latin typeface="微软雅黑" panose="020B0503020204020204" charset="-122"/>
                <a:ea typeface="微软雅黑" panose="020B0503020204020204" charset="-122"/>
                <a:cs typeface="微软雅黑" panose="020B0503020204020204" charset="-122"/>
              </a:rPr>
              <a:t>c</a:t>
            </a:r>
            <a:r>
              <a:rPr lang="en-US" altLang="zh-CN" sz="2400">
                <a:latin typeface="微软雅黑" panose="020B0503020204020204" charset="-122"/>
                <a:ea typeface="微软雅黑" panose="020B0503020204020204" charset="-122"/>
                <a:cs typeface="微软雅黑" panose="020B0503020204020204" charset="-122"/>
              </a:rPr>
              <a:t>=4.2×10</a:t>
            </a:r>
            <a:r>
              <a:rPr lang="en-US" altLang="zh-CN" sz="2400" baseline="300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J/</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kg·℃</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i="1">
                <a:latin typeface="微软雅黑" panose="020B0503020204020204" charset="-122"/>
                <a:ea typeface="微软雅黑" panose="020B0503020204020204" charset="-122"/>
                <a:cs typeface="微软雅黑" panose="020B0503020204020204" charset="-122"/>
              </a:rPr>
              <a:t>m</a:t>
            </a:r>
            <a:r>
              <a:rPr lang="en-US" altLang="zh-CN" sz="2400">
                <a:latin typeface="微软雅黑" panose="020B0503020204020204" charset="-122"/>
                <a:ea typeface="微软雅黑" panose="020B0503020204020204" charset="-122"/>
                <a:cs typeface="微软雅黑" panose="020B0503020204020204" charset="-122"/>
              </a:rPr>
              <a:t>=2kg</a:t>
            </a:r>
            <a:r>
              <a:rPr lang="zh-CN" altLang="en-US" sz="2400">
                <a:latin typeface="微软雅黑" panose="020B0503020204020204" charset="-122"/>
                <a:ea typeface="微软雅黑" panose="020B0503020204020204" charset="-122"/>
                <a:cs typeface="微软雅黑" panose="020B0503020204020204" charset="-122"/>
              </a:rPr>
              <a:t>，</a:t>
            </a:r>
          </a:p>
          <a:p>
            <a:pPr>
              <a:lnSpc>
                <a:spcPct val="140000"/>
              </a:lnSpc>
            </a:pPr>
            <a:r>
              <a:rPr lang="en-US" altLang="zh-CN" sz="2400">
                <a:latin typeface="微软雅黑" panose="020B0503020204020204" charset="-122"/>
                <a:ea typeface="微软雅黑" panose="020B0503020204020204" charset="-122"/>
                <a:cs typeface="微软雅黑" panose="020B0503020204020204" charset="-122"/>
              </a:rPr>
              <a:t>            </a:t>
            </a:r>
            <a:r>
              <a:rPr lang="en-US" altLang="zh-CN" sz="2400" i="1">
                <a:latin typeface="微软雅黑" panose="020B0503020204020204" charset="-122"/>
                <a:ea typeface="微软雅黑" panose="020B0503020204020204" charset="-122"/>
                <a:cs typeface="微软雅黑" panose="020B0503020204020204" charset="-122"/>
              </a:rPr>
              <a:t>t</a:t>
            </a:r>
            <a:r>
              <a:rPr lang="en-US" altLang="zh-CN" sz="2400" baseline="-250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=20℃</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i="1">
                <a:latin typeface="微软雅黑" panose="020B0503020204020204" charset="-122"/>
                <a:ea typeface="微软雅黑" panose="020B0503020204020204" charset="-122"/>
                <a:cs typeface="微软雅黑" panose="020B0503020204020204" charset="-122"/>
              </a:rPr>
              <a:t>t</a:t>
            </a:r>
            <a:r>
              <a:rPr lang="en-US" altLang="zh-CN" sz="2400" baseline="-250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=100℃</a:t>
            </a:r>
            <a:r>
              <a:rPr lang="zh-CN" altLang="en-US" sz="2400">
                <a:latin typeface="微软雅黑" panose="020B0503020204020204" charset="-122"/>
                <a:ea typeface="微软雅黑" panose="020B0503020204020204" charset="-122"/>
                <a:cs typeface="微软雅黑" panose="020B0503020204020204" charset="-122"/>
              </a:rPr>
              <a:t>。</a:t>
            </a:r>
          </a:p>
          <a:p>
            <a:pPr>
              <a:lnSpc>
                <a:spcPct val="140000"/>
              </a:lnSpc>
            </a:pPr>
            <a:r>
              <a:rPr lang="zh-CN" altLang="en-US" sz="2400">
                <a:latin typeface="微软雅黑" panose="020B0503020204020204" charset="-122"/>
                <a:ea typeface="微软雅黑" panose="020B0503020204020204" charset="-122"/>
                <a:cs typeface="微软雅黑" panose="020B0503020204020204" charset="-122"/>
              </a:rPr>
              <a:t>    求：</a:t>
            </a:r>
            <a:r>
              <a:rPr lang="en-US" altLang="zh-CN" sz="2400" i="1">
                <a:latin typeface="微软雅黑" panose="020B0503020204020204" charset="-122"/>
                <a:ea typeface="微软雅黑" panose="020B0503020204020204" charset="-122"/>
                <a:cs typeface="微软雅黑" panose="020B0503020204020204" charset="-122"/>
              </a:rPr>
              <a:t>Q</a:t>
            </a:r>
            <a:r>
              <a:rPr lang="zh-CN" altLang="en-US" sz="2400" baseline="-25000">
                <a:latin typeface="微软雅黑" panose="020B0503020204020204" charset="-122"/>
                <a:ea typeface="微软雅黑" panose="020B0503020204020204" charset="-122"/>
                <a:cs typeface="微软雅黑" panose="020B0503020204020204" charset="-122"/>
              </a:rPr>
              <a:t>吸</a:t>
            </a:r>
            <a:r>
              <a:rPr lang="zh-CN" altLang="en-US" sz="2400">
                <a:latin typeface="微软雅黑" panose="020B0503020204020204" charset="-122"/>
                <a:ea typeface="微软雅黑" panose="020B0503020204020204" charset="-122"/>
                <a:cs typeface="微软雅黑" panose="020B0503020204020204" charset="-122"/>
              </a:rPr>
              <a:t>。</a:t>
            </a:r>
          </a:p>
        </p:txBody>
      </p:sp>
      <p:sp>
        <p:nvSpPr>
          <p:cNvPr id="76807" name="Text Box 7"/>
          <p:cNvSpPr txBox="1"/>
          <p:nvPr/>
        </p:nvSpPr>
        <p:spPr>
          <a:xfrm>
            <a:off x="437198" y="2813648"/>
            <a:ext cx="7620612" cy="2160591"/>
          </a:xfrm>
          <a:prstGeom prst="rect">
            <a:avLst/>
          </a:prstGeom>
          <a:noFill/>
          <a:ln w="9525">
            <a:noFill/>
          </a:ln>
        </p:spPr>
        <p:txBody>
          <a:bodyPr wrap="none" anchor="t">
            <a:spAutoFit/>
          </a:bodyPr>
          <a:lstStyle/>
          <a:p>
            <a:pPr>
              <a:lnSpc>
                <a:spcPct val="14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解：</a:t>
            </a:r>
            <a:r>
              <a:rPr lang="en-US" altLang="zh-CN" sz="2400" i="1">
                <a:solidFill>
                  <a:srgbClr val="FF0000"/>
                </a:solidFill>
                <a:latin typeface="微软雅黑" panose="020B0503020204020204" charset="-122"/>
                <a:ea typeface="微软雅黑" panose="020B0503020204020204" charset="-122"/>
                <a:cs typeface="微软雅黑" panose="020B0503020204020204" charset="-122"/>
              </a:rPr>
              <a:t>Q</a:t>
            </a:r>
            <a:r>
              <a:rPr lang="zh-CN" altLang="en-US" sz="2400" baseline="-25000">
                <a:solidFill>
                  <a:srgbClr val="FF0000"/>
                </a:solidFill>
                <a:latin typeface="微软雅黑" panose="020B0503020204020204" charset="-122"/>
                <a:ea typeface="微软雅黑" panose="020B0503020204020204" charset="-122"/>
                <a:cs typeface="微软雅黑" panose="020B0503020204020204" charset="-122"/>
              </a:rPr>
              <a:t>吸</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i="1">
                <a:solidFill>
                  <a:srgbClr val="FF0000"/>
                </a:solidFill>
                <a:latin typeface="微软雅黑" panose="020B0503020204020204" charset="-122"/>
                <a:ea typeface="微软雅黑" panose="020B0503020204020204" charset="-122"/>
                <a:cs typeface="微软雅黑" panose="020B0503020204020204" charset="-122"/>
              </a:rPr>
              <a:t>cm</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i="1">
                <a:solidFill>
                  <a:srgbClr val="FF0000"/>
                </a:solidFill>
                <a:latin typeface="微软雅黑" panose="020B0503020204020204" charset="-122"/>
                <a:ea typeface="微软雅黑" panose="020B0503020204020204" charset="-122"/>
                <a:cs typeface="微软雅黑" panose="020B0503020204020204" charset="-122"/>
              </a:rPr>
              <a:t>t</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i="1">
                <a:solidFill>
                  <a:srgbClr val="FF0000"/>
                </a:solidFill>
                <a:latin typeface="微软雅黑" panose="020B0503020204020204" charset="-122"/>
                <a:ea typeface="微软雅黑" panose="020B0503020204020204" charset="-122"/>
                <a:cs typeface="微软雅黑" panose="020B0503020204020204" charset="-122"/>
              </a:rPr>
              <a:t>t</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nSpc>
                <a:spcPct val="14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             =4.2×10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3</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kg·℃</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×2kg×</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100℃-20℃</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nSpc>
                <a:spcPct val="14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             =6.72×10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5</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nSpc>
                <a:spcPct val="14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答：至少需供给</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6.72×10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5</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的热量。</a:t>
            </a:r>
          </a:p>
        </p:txBody>
      </p:sp>
      <p:sp>
        <p:nvSpPr>
          <p:cNvPr id="15364" name="Text Box 5"/>
          <p:cNvSpPr txBox="1"/>
          <p:nvPr/>
        </p:nvSpPr>
        <p:spPr>
          <a:xfrm>
            <a:off x="169228" y="722509"/>
            <a:ext cx="8891986" cy="461665"/>
          </a:xfrm>
          <a:prstGeom prst="rect">
            <a:avLst/>
          </a:prstGeom>
          <a:noFill/>
          <a:ln w="9525">
            <a:noFill/>
          </a:ln>
        </p:spPr>
        <p:txBody>
          <a:bodyPr wrap="none" anchor="t">
            <a:spAutoFit/>
          </a:bodyPr>
          <a:lstStyle/>
          <a:p>
            <a:r>
              <a:rPr lang="zh-CN" altLang="en-US" sz="2400" b="1">
                <a:latin typeface="微软雅黑" panose="020B0503020204020204" charset="-122"/>
                <a:ea typeface="微软雅黑" panose="020B0503020204020204" charset="-122"/>
                <a:cs typeface="微软雅黑" panose="020B0503020204020204" charset="-122"/>
              </a:rPr>
              <a:t>例题</a:t>
            </a:r>
            <a:r>
              <a:rPr lang="zh-CN" altLang="en-US" sz="2400">
                <a:latin typeface="微软雅黑" panose="020B0503020204020204" charset="-122"/>
                <a:ea typeface="微软雅黑" panose="020B0503020204020204" charset="-122"/>
                <a:cs typeface="微软雅黑" panose="020B0503020204020204" charset="-122"/>
              </a:rPr>
              <a:t>  要把</a:t>
            </a:r>
            <a:r>
              <a:rPr lang="en-US" altLang="zh-CN" sz="2400">
                <a:latin typeface="微软雅黑" panose="020B0503020204020204" charset="-122"/>
                <a:ea typeface="微软雅黑" panose="020B0503020204020204" charset="-122"/>
                <a:cs typeface="微软雅黑" panose="020B0503020204020204" charset="-122"/>
              </a:rPr>
              <a:t>2kg</a:t>
            </a:r>
            <a:r>
              <a:rPr lang="zh-CN" altLang="en-US" sz="2400">
                <a:latin typeface="微软雅黑" panose="020B0503020204020204" charset="-122"/>
                <a:ea typeface="微软雅黑" panose="020B0503020204020204" charset="-122"/>
                <a:cs typeface="微软雅黑" panose="020B0503020204020204" charset="-122"/>
              </a:rPr>
              <a:t>的水从</a:t>
            </a:r>
            <a:r>
              <a:rPr lang="en-US" altLang="zh-CN" sz="2400">
                <a:latin typeface="微软雅黑" panose="020B0503020204020204" charset="-122"/>
                <a:ea typeface="微软雅黑" panose="020B0503020204020204" charset="-122"/>
                <a:cs typeface="微软雅黑" panose="020B0503020204020204" charset="-122"/>
              </a:rPr>
              <a:t>20℃</a:t>
            </a:r>
            <a:r>
              <a:rPr lang="zh-CN" altLang="en-US" sz="2400">
                <a:latin typeface="微软雅黑" panose="020B0503020204020204" charset="-122"/>
                <a:ea typeface="微软雅黑" panose="020B0503020204020204" charset="-122"/>
                <a:cs typeface="微软雅黑" panose="020B0503020204020204" charset="-122"/>
              </a:rPr>
              <a:t>加热到</a:t>
            </a:r>
            <a:r>
              <a:rPr lang="en-US" altLang="zh-CN" sz="2400">
                <a:latin typeface="微软雅黑" panose="020B0503020204020204" charset="-122"/>
                <a:ea typeface="微软雅黑" panose="020B0503020204020204" charset="-122"/>
                <a:cs typeface="微软雅黑" panose="020B0503020204020204" charset="-122"/>
              </a:rPr>
              <a:t>100℃</a:t>
            </a:r>
            <a:r>
              <a:rPr lang="zh-CN" altLang="en-US" sz="2400">
                <a:latin typeface="微软雅黑" panose="020B0503020204020204" charset="-122"/>
                <a:ea typeface="微软雅黑" panose="020B0503020204020204" charset="-122"/>
                <a:cs typeface="微软雅黑" panose="020B0503020204020204" charset="-122"/>
              </a:rPr>
              <a:t>，至少需供给多少热量？</a:t>
            </a:r>
          </a:p>
        </p:txBody>
      </p:sp>
    </p:spTree>
    <p:extLst>
      <p:ext uri="{BB962C8B-B14F-4D97-AF65-F5344CB8AC3E}">
        <p14:creationId xmlns:p14="http://schemas.microsoft.com/office/powerpoint/2010/main" val="25280915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7"/>
                                        </p:tgtEl>
                                        <p:attrNameLst>
                                          <p:attrName>style.visibility</p:attrName>
                                        </p:attrNameLst>
                                      </p:cBhvr>
                                      <p:to>
                                        <p:strVal val="visible"/>
                                      </p:to>
                                    </p:set>
                                    <p:animEffect transition="in" filter="blinds(horizontal)">
                                      <p:cBhvr>
                                        <p:cTn id="7" dur="500"/>
                                        <p:tgtEl>
                                          <p:spTgt spid="76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263921" y="300827"/>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41431"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301743" y="126067"/>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课堂小结</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8" name="直接连接符 7"/>
          <p:cNvCxnSpPr/>
          <p:nvPr/>
        </p:nvCxnSpPr>
        <p:spPr>
          <a:xfrm>
            <a:off x="988442" y="678186"/>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7" name="TextBox 6"/>
          <p:cNvSpPr txBox="1">
            <a:spLocks noChangeArrowheads="1"/>
          </p:cNvSpPr>
          <p:nvPr/>
        </p:nvSpPr>
        <p:spPr bwMode="auto">
          <a:xfrm>
            <a:off x="691802" y="4299981"/>
            <a:ext cx="8192770" cy="39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0" hangingPunct="0"/>
            <a:r>
              <a:rPr lang="zh-CN" altLang="en-US" sz="2000">
                <a:solidFill>
                  <a:srgbClr val="FF0000"/>
                </a:solidFill>
                <a:latin typeface="微软雅黑" panose="020B0503020204020204" charset="-122"/>
                <a:ea typeface="微软雅黑" panose="020B0503020204020204" charset="-122"/>
              </a:rPr>
              <a:t>本</a:t>
            </a:r>
            <a:r>
              <a:rPr lang="zh-CN" altLang="en-US" sz="2000" smtClean="0">
                <a:solidFill>
                  <a:srgbClr val="FF0000"/>
                </a:solidFill>
                <a:latin typeface="微软雅黑" panose="020B0503020204020204" charset="-122"/>
                <a:ea typeface="微软雅黑" panose="020B0503020204020204" charset="-122"/>
              </a:rPr>
              <a:t>堂重点：比热容的概念及热量的计算。</a:t>
            </a:r>
            <a:endParaRPr lang="en-US" altLang="zh-CN" sz="2000">
              <a:solidFill>
                <a:srgbClr val="FF0000"/>
              </a:solidFill>
              <a:latin typeface="微软雅黑" panose="020B0503020204020204" charset="-122"/>
              <a:ea typeface="微软雅黑"/>
            </a:endParaRPr>
          </a:p>
        </p:txBody>
      </p:sp>
      <p:sp>
        <p:nvSpPr>
          <p:cNvPr id="9" name="TextBox 8"/>
          <p:cNvSpPr txBox="1">
            <a:spLocks noChangeArrowheads="1"/>
          </p:cNvSpPr>
          <p:nvPr/>
        </p:nvSpPr>
        <p:spPr bwMode="auto">
          <a:xfrm>
            <a:off x="691805" y="4699813"/>
            <a:ext cx="6985000" cy="39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0" hangingPunct="0"/>
            <a:r>
              <a:rPr lang="zh-CN" altLang="en-US" sz="2000">
                <a:solidFill>
                  <a:srgbClr val="FF0000"/>
                </a:solidFill>
                <a:latin typeface="微软雅黑" panose="020B0503020204020204" charset="-122"/>
                <a:ea typeface="微软雅黑" panose="020B0503020204020204" charset="-122"/>
              </a:rPr>
              <a:t>本</a:t>
            </a:r>
            <a:r>
              <a:rPr lang="zh-CN" altLang="en-US" sz="2000" smtClean="0">
                <a:solidFill>
                  <a:srgbClr val="FF0000"/>
                </a:solidFill>
                <a:latin typeface="微软雅黑" panose="020B0503020204020204" charset="-122"/>
                <a:ea typeface="微软雅黑" panose="020B0503020204020204" charset="-122"/>
              </a:rPr>
              <a:t>堂难点：理解比热容的概念并能利用其说明有关现象。</a:t>
            </a:r>
            <a:endParaRPr lang="en-US" altLang="zh-CN" sz="2000">
              <a:solidFill>
                <a:srgbClr val="FF0000"/>
              </a:solidFill>
              <a:latin typeface="微软雅黑" panose="020B0503020204020204" charset="-122"/>
              <a:ea typeface="微软雅黑" panose="020B0503020204020204" charset="-122"/>
            </a:endParaRPr>
          </a:p>
        </p:txBody>
      </p:sp>
      <p:graphicFrame>
        <p:nvGraphicFramePr>
          <p:cNvPr id="4" name="图示 3"/>
          <p:cNvGraphicFramePr/>
          <p:nvPr/>
        </p:nvGraphicFramePr>
        <p:xfrm>
          <a:off x="1201421" y="905842"/>
          <a:ext cx="7416165" cy="3332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3094672"/>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9" name="文本框 1"/>
          <p:cNvSpPr txBox="1"/>
          <p:nvPr/>
        </p:nvSpPr>
        <p:spPr>
          <a:xfrm>
            <a:off x="907636" y="112319"/>
            <a:ext cx="1549518"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典例分析</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sp>
        <p:nvSpPr>
          <p:cNvPr id="10" name="Shape 108"/>
          <p:cNvSpPr/>
          <p:nvPr/>
        </p:nvSpPr>
        <p:spPr>
          <a:xfrm>
            <a:off x="194195" y="92999"/>
            <a:ext cx="562930" cy="57468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矩形 10"/>
          <p:cNvSpPr/>
          <p:nvPr/>
        </p:nvSpPr>
        <p:spPr>
          <a:xfrm>
            <a:off x="687071" y="940853"/>
            <a:ext cx="6741795" cy="523262"/>
          </a:xfrm>
          <a:prstGeom prst="rect">
            <a:avLst/>
          </a:prstGeom>
        </p:spPr>
        <p:txBody>
          <a:bodyPr wrap="square">
            <a:spAutoFit/>
          </a:bodyPr>
          <a:lstStyle/>
          <a:p>
            <a:pPr marL="0" marR="0" algn="just">
              <a:spcBef>
                <a:spcPct val="0"/>
              </a:spcBef>
              <a:spcAft>
                <a:spcPct val="0"/>
              </a:spcAft>
            </a:pPr>
            <a:r>
              <a:rPr lang="zh-CN" altLang="zh-CN" sz="2800">
                <a:solidFill>
                  <a:srgbClr val="FF0000"/>
                </a:solidFill>
                <a:latin typeface="微软雅黑" panose="020B0503020204020204" charset="-122"/>
                <a:ea typeface="微软雅黑" panose="020B0503020204020204" charset="-122"/>
              </a:rPr>
              <a:t>考点</a:t>
            </a:r>
            <a:r>
              <a:rPr lang="zh-CN" altLang="zh-CN" sz="2800" smtClean="0">
                <a:solidFill>
                  <a:srgbClr val="FF0000"/>
                </a:solidFill>
                <a:latin typeface="微软雅黑" panose="020B0503020204020204" charset="-122"/>
                <a:ea typeface="微软雅黑" panose="020B0503020204020204" charset="-122"/>
              </a:rPr>
              <a:t>一：</a:t>
            </a:r>
            <a:r>
              <a:rPr lang="zh-CN" altLang="zh-CN" sz="2800">
                <a:solidFill>
                  <a:srgbClr val="FF0000"/>
                </a:solidFill>
                <a:latin typeface="微软雅黑" panose="020B0503020204020204" charset="-122"/>
                <a:ea typeface="微软雅黑" panose="020B0503020204020204" charset="-122"/>
                <a:sym typeface="+mn-ea"/>
              </a:rPr>
              <a:t>比热容</a:t>
            </a:r>
          </a:p>
        </p:txBody>
      </p:sp>
      <p:sp>
        <p:nvSpPr>
          <p:cNvPr id="13" name="Shape 112"/>
          <p:cNvSpPr/>
          <p:nvPr/>
        </p:nvSpPr>
        <p:spPr>
          <a:xfrm>
            <a:off x="123774" y="81466"/>
            <a:ext cx="562931"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379095" y="1597795"/>
            <a:ext cx="8258810" cy="28671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algn="just">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烧杯中装有酒精，现用去一半，则剩余酒精的下列物理量中，发生改变的是                                     （       ）</a:t>
            </a:r>
          </a:p>
          <a:p>
            <a:pPr algn="just">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   A.</a:t>
            </a:r>
            <a:r>
              <a:rPr lang="zh-CN" altLang="en-US" sz="2400">
                <a:latin typeface="微软雅黑" panose="020B0503020204020204" charset="-122"/>
                <a:ea typeface="微软雅黑" panose="020B0503020204020204" charset="-122"/>
                <a:cs typeface="微软雅黑" panose="020B0503020204020204" charset="-122"/>
                <a:sym typeface="+mn-ea"/>
              </a:rPr>
              <a:t>质量                                 </a:t>
            </a: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密度    </a:t>
            </a:r>
            <a:endParaRPr lang="zh-CN" altLang="en-US" sz="240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   C.</a:t>
            </a:r>
            <a:r>
              <a:rPr lang="zh-CN" altLang="en-US" sz="2400">
                <a:latin typeface="微软雅黑" panose="020B0503020204020204" charset="-122"/>
                <a:ea typeface="微软雅黑" panose="020B0503020204020204" charset="-122"/>
                <a:cs typeface="微软雅黑" panose="020B0503020204020204" charset="-122"/>
                <a:sym typeface="+mn-ea"/>
              </a:rPr>
              <a:t>比热容                             </a:t>
            </a: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沸点 </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endParaRPr>
          </a:p>
        </p:txBody>
      </p:sp>
      <p:sp>
        <p:nvSpPr>
          <p:cNvPr id="81923" name="Text Box 3"/>
          <p:cNvSpPr txBox="1"/>
          <p:nvPr/>
        </p:nvSpPr>
        <p:spPr>
          <a:xfrm>
            <a:off x="6043930" y="2311074"/>
            <a:ext cx="381000" cy="520397"/>
          </a:xfrm>
          <a:prstGeom prst="rect">
            <a:avLst/>
          </a:prstGeom>
          <a:noFill/>
          <a:ln w="9525">
            <a:noFill/>
          </a:ln>
        </p:spPr>
        <p:txBody>
          <a:bodyPr anchor="t">
            <a:spAutoFit/>
          </a:bodyPr>
          <a:lstStyle/>
          <a:p>
            <a:pPr>
              <a:spcBef>
                <a:spcPct val="50000"/>
              </a:spcBef>
            </a:pPr>
            <a:r>
              <a:rPr lang="en-US" altLang="zh-CN" sz="2800" b="1">
                <a:solidFill>
                  <a:srgbClr val="FF0000"/>
                </a:solidFill>
                <a:latin typeface="Times New Roman" panose="02020603050405020304" pitchFamily="18" charset="0"/>
                <a:ea typeface="楷体_GB2312" pitchFamily="49" charset="-122"/>
              </a:rPr>
              <a:t>A</a:t>
            </a:r>
          </a:p>
        </p:txBody>
      </p:sp>
    </p:spTree>
    <p:extLst>
      <p:ext uri="{BB962C8B-B14F-4D97-AF65-F5344CB8AC3E}">
        <p14:creationId xmlns:p14="http://schemas.microsoft.com/office/powerpoint/2010/main" val="281922151"/>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blinds(horizontal)">
                                      <p:cBhvr>
                                        <p:cTn id="7" dur="500"/>
                                        <p:tgtEl>
                                          <p:spTgt spid="81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8" name="矩形 7"/>
          <p:cNvSpPr/>
          <p:nvPr/>
        </p:nvSpPr>
        <p:spPr>
          <a:xfrm>
            <a:off x="370603" y="326867"/>
            <a:ext cx="2616351" cy="524515"/>
          </a:xfrm>
          <a:prstGeom prst="rect">
            <a:avLst/>
          </a:prstGeom>
        </p:spPr>
        <p:txBody>
          <a:bodyPr wrap="square">
            <a:spAutoFit/>
          </a:bodyPr>
          <a:lstStyle/>
          <a:p>
            <a:r>
              <a:rPr lang="zh-CN" altLang="zh-CN" sz="2800">
                <a:solidFill>
                  <a:srgbClr val="008080"/>
                </a:solidFill>
                <a:latin typeface="微软雅黑" panose="020B0503020204020204" charset="-122"/>
                <a:ea typeface="微软雅黑" panose="020B0503020204020204" charset="-122"/>
              </a:rPr>
              <a:t>【迁移</a:t>
            </a:r>
            <a:r>
              <a:rPr lang="zh-CN" altLang="zh-CN" sz="2800" smtClean="0">
                <a:solidFill>
                  <a:srgbClr val="008080"/>
                </a:solidFill>
                <a:latin typeface="微软雅黑" panose="020B0503020204020204" charset="-122"/>
                <a:ea typeface="微软雅黑" panose="020B0503020204020204" charset="-122"/>
              </a:rPr>
              <a:t>训练</a:t>
            </a:r>
            <a:r>
              <a:rPr lang="en-US" altLang="zh-CN" sz="2800" smtClean="0">
                <a:solidFill>
                  <a:srgbClr val="008080"/>
                </a:solidFill>
                <a:latin typeface="微软雅黑" panose="020B0503020204020204" charset="-122"/>
                <a:ea typeface="微软雅黑" panose="020B0503020204020204" charset="-122"/>
              </a:rPr>
              <a:t>1</a:t>
            </a:r>
            <a:r>
              <a:rPr lang="zh-CN" altLang="zh-CN" sz="2800" smtClean="0">
                <a:solidFill>
                  <a:srgbClr val="008080"/>
                </a:solidFill>
                <a:latin typeface="微软雅黑" panose="020B0503020204020204" charset="-122"/>
                <a:ea typeface="微软雅黑" panose="020B0503020204020204" charset="-122"/>
              </a:rPr>
              <a:t>】</a:t>
            </a:r>
            <a:endParaRPr lang="en-US" altLang="zh-CN" sz="2800">
              <a:solidFill>
                <a:srgbClr val="008080"/>
              </a:solidFill>
              <a:latin typeface="微软雅黑" panose="020B0503020204020204" charset="-122"/>
              <a:ea typeface="微软雅黑"/>
            </a:endParaRPr>
          </a:p>
        </p:txBody>
      </p:sp>
      <p:sp>
        <p:nvSpPr>
          <p:cNvPr id="17409" name="Rectangle 2"/>
          <p:cNvSpPr/>
          <p:nvPr/>
        </p:nvSpPr>
        <p:spPr>
          <a:xfrm>
            <a:off x="431483" y="1491171"/>
            <a:ext cx="8280400" cy="2312665"/>
          </a:xfrm>
          <a:prstGeom prst="rect">
            <a:avLst/>
          </a:prstGeom>
          <a:noFill/>
          <a:ln w="9525">
            <a:noFill/>
          </a:ln>
        </p:spPr>
        <p:txBody>
          <a:bodyPr anchor="t">
            <a:spAutoFit/>
          </a:bodyPr>
          <a:lstStyle/>
          <a:p>
            <a:pPr algn="just">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小黄同学为了研究物质的比热容，取质量相等的甲、乙两 </a:t>
            </a:r>
            <a:endParaRPr lang="en-US" altLang="zh-CN" sz="24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400">
                <a:latin typeface="微软雅黑" panose="020B0503020204020204" charset="-122"/>
                <a:ea typeface="微软雅黑" panose="020B0503020204020204" charset="-122"/>
                <a:cs typeface="微软雅黑" panose="020B0503020204020204" charset="-122"/>
              </a:rPr>
              <a:t>  种液体，用同样的电热器同时加热（不计热损失）。过一</a:t>
            </a:r>
            <a:endParaRPr lang="en-US" altLang="zh-CN" sz="240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段时间后，发现甲液体升高的温度比乙液体大，由此判断</a:t>
            </a:r>
            <a:endParaRPr lang="en-US" altLang="zh-CN" sz="240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甲、乙两物质的比热容的大小关系是</a:t>
            </a:r>
            <a:r>
              <a:rPr lang="en-US" altLang="zh-CN" sz="2400" i="1">
                <a:latin typeface="微软雅黑" panose="020B0503020204020204" charset="-122"/>
                <a:ea typeface="微软雅黑" panose="020B0503020204020204" charset="-122"/>
                <a:cs typeface="微软雅黑" panose="020B0503020204020204" charset="-122"/>
              </a:rPr>
              <a:t>c</a:t>
            </a:r>
            <a:r>
              <a:rPr lang="zh-CN" altLang="en-US" sz="2400" baseline="-25000">
                <a:latin typeface="微软雅黑" panose="020B0503020204020204" charset="-122"/>
                <a:ea typeface="微软雅黑" panose="020B0503020204020204" charset="-122"/>
                <a:cs typeface="微软雅黑" panose="020B0503020204020204" charset="-122"/>
              </a:rPr>
              <a:t>甲</a:t>
            </a:r>
            <a:r>
              <a:rPr lang="zh-CN" altLang="en-US" sz="2400" u="sng">
                <a:latin typeface="微软雅黑" panose="020B0503020204020204" charset="-122"/>
                <a:ea typeface="微软雅黑" panose="020B0503020204020204" charset="-122"/>
                <a:cs typeface="微软雅黑" panose="020B0503020204020204" charset="-122"/>
              </a:rPr>
              <a:t>       </a:t>
            </a:r>
            <a:r>
              <a:rPr lang="en-US" altLang="zh-CN" sz="2400" i="1">
                <a:latin typeface="微软雅黑" panose="020B0503020204020204" charset="-122"/>
                <a:ea typeface="微软雅黑" panose="020B0503020204020204" charset="-122"/>
                <a:cs typeface="微软雅黑" panose="020B0503020204020204" charset="-122"/>
              </a:rPr>
              <a:t>c</a:t>
            </a:r>
            <a:r>
              <a:rPr lang="zh-CN" altLang="en-US" sz="2400" baseline="-25000">
                <a:latin typeface="微软雅黑" panose="020B0503020204020204" charset="-122"/>
                <a:ea typeface="微软雅黑" panose="020B0503020204020204" charset="-122"/>
                <a:cs typeface="微软雅黑" panose="020B0503020204020204" charset="-122"/>
              </a:rPr>
              <a:t>乙</a:t>
            </a:r>
            <a:r>
              <a:rPr lang="zh-CN" altLang="en-US" sz="2400">
                <a:latin typeface="微软雅黑" panose="020B0503020204020204" charset="-122"/>
                <a:ea typeface="微软雅黑" panose="020B0503020204020204" charset="-122"/>
                <a:cs typeface="微软雅黑" panose="020B0503020204020204" charset="-122"/>
              </a:rPr>
              <a:t>。</a:t>
            </a:r>
          </a:p>
        </p:txBody>
      </p:sp>
      <p:sp>
        <p:nvSpPr>
          <p:cNvPr id="82948" name="Text Box 4"/>
          <p:cNvSpPr txBox="1"/>
          <p:nvPr/>
        </p:nvSpPr>
        <p:spPr>
          <a:xfrm>
            <a:off x="5893118" y="3292032"/>
            <a:ext cx="803425" cy="461665"/>
          </a:xfrm>
          <a:prstGeom prst="rect">
            <a:avLst/>
          </a:prstGeom>
          <a:noFill/>
          <a:ln w="9525">
            <a:noFill/>
          </a:ln>
        </p:spPr>
        <p:txBody>
          <a:bodyPr wrap="none" anchor="t">
            <a:spAutoFit/>
          </a:bodyPr>
          <a:lstStyle/>
          <a:p>
            <a:r>
              <a:rPr lang="zh-CN" altLang="en-US" sz="2400" b="1">
                <a:solidFill>
                  <a:srgbClr val="FF0000"/>
                </a:solidFill>
                <a:latin typeface="Arial" panose="020B0604020202020204" pitchFamily="34" charset="0"/>
                <a:ea typeface="宋体" panose="02010600030101010101" pitchFamily="2" charset="-122"/>
              </a:rPr>
              <a:t>小于</a:t>
            </a:r>
          </a:p>
        </p:txBody>
      </p:sp>
    </p:spTree>
    <p:extLst>
      <p:ext uri="{BB962C8B-B14F-4D97-AF65-F5344CB8AC3E}">
        <p14:creationId xmlns:p14="http://schemas.microsoft.com/office/powerpoint/2010/main" val="1069073030"/>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wipe(down)">
                                      <p:cBhvr>
                                        <p:cTn id="7" dur="500"/>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8095" y="193644"/>
            <a:ext cx="4839638" cy="523262"/>
          </a:xfrm>
          <a:prstGeom prst="rect">
            <a:avLst/>
          </a:prstGeom>
        </p:spPr>
        <p:txBody>
          <a:bodyPr wrap="square">
            <a:spAutoFit/>
          </a:bodyPr>
          <a:lstStyle/>
          <a:p>
            <a:pPr algn="just"/>
            <a:r>
              <a:rPr lang="zh-CN" altLang="zh-CN" sz="2800">
                <a:solidFill>
                  <a:srgbClr val="FF0000"/>
                </a:solidFill>
                <a:latin typeface="微软雅黑" panose="020B0503020204020204" charset="-122"/>
                <a:ea typeface="微软雅黑" panose="020B0503020204020204" charset="-122"/>
              </a:rPr>
              <a:t>考点</a:t>
            </a:r>
            <a:r>
              <a:rPr lang="zh-CN" altLang="en-US" sz="2800">
                <a:solidFill>
                  <a:srgbClr val="FF0000"/>
                </a:solidFill>
                <a:latin typeface="微软雅黑" panose="020B0503020204020204" charset="-122"/>
                <a:ea typeface="微软雅黑" panose="020B0503020204020204" charset="-122"/>
              </a:rPr>
              <a:t>二</a:t>
            </a:r>
            <a:r>
              <a:rPr lang="zh-CN" altLang="zh-CN" sz="2800" smtClean="0">
                <a:solidFill>
                  <a:srgbClr val="FF0000"/>
                </a:solidFill>
                <a:latin typeface="微软雅黑" panose="020B0503020204020204" charset="-122"/>
                <a:ea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rPr>
              <a:t>热量的计算</a:t>
            </a:r>
          </a:p>
        </p:txBody>
      </p:sp>
      <p:sp>
        <p:nvSpPr>
          <p:cNvPr id="5" name="矩形 4"/>
          <p:cNvSpPr/>
          <p:nvPr/>
        </p:nvSpPr>
        <p:spPr>
          <a:xfrm>
            <a:off x="412990" y="832559"/>
            <a:ext cx="2549096" cy="524515"/>
          </a:xfrm>
          <a:prstGeom prst="rect">
            <a:avLst/>
          </a:prstGeom>
        </p:spPr>
        <p:txBody>
          <a:bodyPr wrap="none">
            <a:spAutoFit/>
          </a:bodyPr>
          <a:lstStyle/>
          <a:p>
            <a:r>
              <a:rPr lang="zh-CN" altLang="zh-CN" sz="2800">
                <a:solidFill>
                  <a:srgbClr val="008080"/>
                </a:solidFill>
                <a:latin typeface="微软雅黑" panose="020B0503020204020204" charset="-122"/>
                <a:ea typeface="微软雅黑" panose="020B0503020204020204" charset="-122"/>
              </a:rPr>
              <a:t>【典型例题</a:t>
            </a:r>
            <a:r>
              <a:rPr lang="en-US" altLang="zh-CN" sz="2800">
                <a:solidFill>
                  <a:srgbClr val="008080"/>
                </a:solidFill>
                <a:latin typeface="微软雅黑" panose="020B0503020204020204" charset="-122"/>
                <a:ea typeface="微软雅黑" panose="020B0503020204020204" charset="-122"/>
              </a:rPr>
              <a:t>2</a:t>
            </a:r>
            <a:r>
              <a:rPr lang="zh-CN" altLang="zh-CN" sz="2800">
                <a:solidFill>
                  <a:srgbClr val="008080"/>
                </a:solidFill>
                <a:latin typeface="微软雅黑" panose="020B0503020204020204" charset="-122"/>
                <a:ea typeface="微软雅黑" panose="020B0503020204020204" charset="-122"/>
              </a:rPr>
              <a:t>】</a:t>
            </a:r>
            <a:endParaRPr lang="zh-CN" altLang="en-US" sz="2800">
              <a:solidFill>
                <a:srgbClr val="008080"/>
              </a:solidFill>
              <a:latin typeface="微软雅黑" panose="020B0503020204020204" charset="-122"/>
              <a:ea typeface="微软雅黑"/>
            </a:endParaRPr>
          </a:p>
        </p:txBody>
      </p:sp>
      <p:sp>
        <p:nvSpPr>
          <p:cNvPr id="102" name="文本框 101"/>
          <p:cNvSpPr txBox="1"/>
          <p:nvPr/>
        </p:nvSpPr>
        <p:spPr>
          <a:xfrm>
            <a:off x="2032000" y="1228583"/>
            <a:ext cx="5080000" cy="415045"/>
          </a:xfrm>
          <a:prstGeom prst="rect">
            <a:avLst/>
          </a:prstGeom>
          <a:noFill/>
          <a:ln w="9525">
            <a:noFill/>
          </a:ln>
        </p:spPr>
        <p:txBody>
          <a:bodyPr>
            <a:spAutoFit/>
          </a:bodyPr>
          <a:lstStyle/>
          <a:p>
            <a:pPr marL="0" indent="800100"/>
            <a:endParaRPr lang="en-US" sz="1050" b="0">
              <a:latin typeface="宋体" panose="02010600030101010101" pitchFamily="2" charset="-122"/>
            </a:endParaRPr>
          </a:p>
          <a:p>
            <a:pPr marL="0" indent="800100"/>
            <a:r>
              <a:rPr lang="en-US" sz="1050" b="0">
                <a:latin typeface="宋体" panose="02010600030101010101" pitchFamily="2" charset="-122"/>
              </a:rPr>
              <a:t>                         </a:t>
            </a:r>
            <a:endParaRPr lang="zh-CN" altLang="en-US"/>
          </a:p>
        </p:txBody>
      </p:sp>
      <p:sp>
        <p:nvSpPr>
          <p:cNvPr id="100" name="文本框 99"/>
          <p:cNvSpPr txBox="1"/>
          <p:nvPr/>
        </p:nvSpPr>
        <p:spPr>
          <a:xfrm>
            <a:off x="447676" y="1513131"/>
            <a:ext cx="8248015" cy="1201848"/>
          </a:xfrm>
          <a:prstGeom prst="rect">
            <a:avLst/>
          </a:prstGeom>
          <a:noFill/>
          <a:ln w="9525">
            <a:noFill/>
          </a:ln>
        </p:spPr>
        <p:txBody>
          <a:bodyPr wrap="square">
            <a:spAutoFit/>
          </a:bodyPr>
          <a:lstStyle/>
          <a:p>
            <a:pPr marL="219710" indent="-219710" algn="l"/>
            <a:r>
              <a:rPr lang="zh-CN" sz="2400" b="0">
                <a:solidFill>
                  <a:srgbClr val="000000"/>
                </a:solidFill>
                <a:latin typeface="微软雅黑" panose="020B0503020204020204" charset="-122"/>
                <a:ea typeface="微软雅黑" panose="020B0503020204020204" charset="-122"/>
                <a:cs typeface="微软雅黑" panose="020B0503020204020204" charset="-122"/>
              </a:rPr>
              <a:t>小阳家的热水器内装有质量为</a:t>
            </a:r>
            <a:r>
              <a:rPr lang="en-US" sz="2400" b="0">
                <a:solidFill>
                  <a:srgbClr val="000000"/>
                </a:solidFill>
                <a:latin typeface="微软雅黑" panose="020B0503020204020204" charset="-122"/>
                <a:ea typeface="微软雅黑" panose="020B0503020204020204" charset="-122"/>
                <a:cs typeface="微软雅黑" panose="020B0503020204020204" charset="-122"/>
              </a:rPr>
              <a:t>5kg</a:t>
            </a:r>
            <a:r>
              <a:rPr lang="zh-CN" sz="2400" b="0">
                <a:solidFill>
                  <a:srgbClr val="000000"/>
                </a:solidFill>
                <a:latin typeface="微软雅黑" panose="020B0503020204020204" charset="-122"/>
                <a:ea typeface="微软雅黑" panose="020B0503020204020204" charset="-122"/>
                <a:cs typeface="微软雅黑" panose="020B0503020204020204" charset="-122"/>
              </a:rPr>
              <a:t>的水，该热水器中水的温度从</a:t>
            </a:r>
            <a:r>
              <a:rPr lang="en-US" sz="2400" b="0">
                <a:solidFill>
                  <a:srgbClr val="000000"/>
                </a:solidFill>
                <a:latin typeface="微软雅黑" panose="020B0503020204020204" charset="-122"/>
                <a:ea typeface="微软雅黑" panose="020B0503020204020204" charset="-122"/>
                <a:cs typeface="微软雅黑" panose="020B0503020204020204" charset="-122"/>
              </a:rPr>
              <a:t>20°C</a:t>
            </a:r>
            <a:r>
              <a:rPr lang="zh-CN" sz="2400" b="0">
                <a:solidFill>
                  <a:srgbClr val="000000"/>
                </a:solidFill>
                <a:latin typeface="微软雅黑" panose="020B0503020204020204" charset="-122"/>
                <a:ea typeface="微软雅黑" panose="020B0503020204020204" charset="-122"/>
                <a:cs typeface="微软雅黑" panose="020B0503020204020204" charset="-122"/>
              </a:rPr>
              <a:t>升高到</a:t>
            </a:r>
            <a:r>
              <a:rPr lang="en-US" sz="2400" b="0">
                <a:solidFill>
                  <a:srgbClr val="000000"/>
                </a:solidFill>
                <a:latin typeface="微软雅黑" panose="020B0503020204020204" charset="-122"/>
                <a:ea typeface="微软雅黑" panose="020B0503020204020204" charset="-122"/>
                <a:cs typeface="微软雅黑" panose="020B0503020204020204" charset="-122"/>
              </a:rPr>
              <a:t>40°C</a:t>
            </a:r>
            <a:r>
              <a:rPr lang="zh-CN" sz="2400" b="0">
                <a:solidFill>
                  <a:srgbClr val="000000"/>
                </a:solidFill>
                <a:latin typeface="微软雅黑" panose="020B0503020204020204" charset="-122"/>
                <a:ea typeface="微软雅黑" panose="020B0503020204020204" charset="-122"/>
                <a:cs typeface="微软雅黑" panose="020B0503020204020204" charset="-122"/>
              </a:rPr>
              <a:t>。求这些水吸收的热量。</a:t>
            </a:r>
            <a:r>
              <a:rPr lang="en-US" sz="2400" b="0">
                <a:solidFill>
                  <a:srgbClr val="000000"/>
                </a:solidFill>
                <a:latin typeface="微软雅黑" panose="020B0503020204020204" charset="-122"/>
                <a:ea typeface="微软雅黑" panose="020B0503020204020204" charset="-122"/>
                <a:cs typeface="微软雅黑" panose="020B0503020204020204" charset="-122"/>
              </a:rPr>
              <a:t>[</a:t>
            </a:r>
            <a:r>
              <a:rPr lang="zh-CN" sz="2400" b="0">
                <a:solidFill>
                  <a:srgbClr val="000000"/>
                </a:solidFill>
                <a:latin typeface="微软雅黑" panose="020B0503020204020204" charset="-122"/>
                <a:ea typeface="微软雅黑" panose="020B0503020204020204" charset="-122"/>
                <a:cs typeface="微软雅黑" panose="020B0503020204020204" charset="-122"/>
              </a:rPr>
              <a:t>水的比热容为</a:t>
            </a:r>
            <a:r>
              <a:rPr lang="en-US" sz="2400" b="0">
                <a:solidFill>
                  <a:srgbClr val="000000"/>
                </a:solidFill>
                <a:latin typeface="微软雅黑" panose="020B0503020204020204" charset="-122"/>
                <a:ea typeface="微软雅黑" panose="020B0503020204020204" charset="-122"/>
                <a:cs typeface="微软雅黑" panose="020B0503020204020204" charset="-122"/>
              </a:rPr>
              <a:t>4.2×10</a:t>
            </a:r>
            <a:r>
              <a:rPr lang="en-US" sz="2400" b="0" baseline="30000">
                <a:solidFill>
                  <a:srgbClr val="000000"/>
                </a:solidFill>
                <a:latin typeface="微软雅黑" panose="020B0503020204020204" charset="-122"/>
                <a:ea typeface="微软雅黑" panose="020B0503020204020204" charset="-122"/>
                <a:cs typeface="微软雅黑" panose="020B0503020204020204" charset="-122"/>
              </a:rPr>
              <a:t>3</a:t>
            </a:r>
            <a:r>
              <a:rPr lang="en-US" sz="2400" b="0">
                <a:solidFill>
                  <a:srgbClr val="000000"/>
                </a:solidFill>
                <a:latin typeface="微软雅黑" panose="020B0503020204020204" charset="-122"/>
                <a:ea typeface="微软雅黑" panose="020B0503020204020204" charset="-122"/>
                <a:cs typeface="微软雅黑" panose="020B0503020204020204" charset="-122"/>
              </a:rPr>
              <a:t>J/(kg·℃)]</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24231" y="3010984"/>
            <a:ext cx="7494905" cy="1201848"/>
          </a:xfrm>
          <a:prstGeom prst="rect">
            <a:avLst/>
          </a:prstGeom>
          <a:noFill/>
          <a:ln w="9525">
            <a:noFill/>
          </a:ln>
        </p:spPr>
        <p:txBody>
          <a:bodyPr wrap="square">
            <a:spAutoFit/>
          </a:bodyPr>
          <a:lstStyle/>
          <a:p>
            <a:pPr marL="0" indent="0" algn="l"/>
            <a:r>
              <a:rPr lang="en-US" sz="2400" b="1">
                <a:solidFill>
                  <a:srgbClr val="FF0000"/>
                </a:solidFill>
                <a:latin typeface="宋体" panose="02010600030101010101" pitchFamily="2" charset="-122"/>
              </a:rPr>
              <a:t> </a:t>
            </a:r>
            <a:r>
              <a:rPr lang="en-US" sz="2400" b="1" i="1">
                <a:solidFill>
                  <a:srgbClr val="FF0000"/>
                </a:solidFill>
                <a:latin typeface="Times New Roman" panose="02020603050405020304" pitchFamily="18" charset="0"/>
              </a:rPr>
              <a:t>Q </a:t>
            </a:r>
            <a:r>
              <a:rPr lang="zh-CN" sz="2400" b="1" baseline="-25000">
                <a:solidFill>
                  <a:srgbClr val="FF0000"/>
                </a:solidFill>
                <a:ea typeface="宋体" panose="02010600030101010101" pitchFamily="2" charset="-122"/>
              </a:rPr>
              <a:t>吸</a:t>
            </a:r>
            <a:r>
              <a:rPr lang="en-US" sz="2400" b="1">
                <a:solidFill>
                  <a:srgbClr val="FF0000"/>
                </a:solidFill>
                <a:latin typeface="Times New Roman" panose="02020603050405020304" pitchFamily="18" charset="0"/>
              </a:rPr>
              <a:t>=</a:t>
            </a:r>
            <a:r>
              <a:rPr lang="en-US" sz="2400" b="1" i="1">
                <a:solidFill>
                  <a:srgbClr val="FF0000"/>
                </a:solidFill>
                <a:latin typeface="Times New Roman" panose="02020603050405020304" pitchFamily="18" charset="0"/>
              </a:rPr>
              <a:t>cm</a:t>
            </a:r>
            <a:r>
              <a:rPr 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rPr>
              <a:t>t</a:t>
            </a:r>
            <a:r>
              <a:rPr lang="en-US" altLang="zh-CN" sz="2400" b="1">
                <a:solidFill>
                  <a:srgbClr val="FF0000"/>
                </a:solidFill>
                <a:ea typeface="宋体" panose="02010600030101010101" pitchFamily="2" charset="-122"/>
              </a:rPr>
              <a:t>-</a:t>
            </a:r>
            <a:r>
              <a:rPr lang="en-US" sz="2400" b="1" i="1">
                <a:solidFill>
                  <a:srgbClr val="FF0000"/>
                </a:solidFill>
                <a:latin typeface="Times New Roman" panose="02020603050405020304" pitchFamily="18" charset="0"/>
              </a:rPr>
              <a:t>t</a:t>
            </a:r>
            <a:r>
              <a:rPr lang="en-US" sz="2400" b="1" baseline="-25000">
                <a:solidFill>
                  <a:srgbClr val="FF0000"/>
                </a:solidFill>
                <a:latin typeface="Times New Roman" panose="02020603050405020304" pitchFamily="18" charset="0"/>
              </a:rPr>
              <a:t>0</a:t>
            </a:r>
            <a:r>
              <a:rPr 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rPr>
              <a:t>                          </a:t>
            </a:r>
            <a:r>
              <a:rPr lang="en-US" sz="2400" b="1">
                <a:solidFill>
                  <a:srgbClr val="FF0000"/>
                </a:solidFill>
                <a:latin typeface="宋体" panose="02010600030101010101" pitchFamily="2" charset="-122"/>
              </a:rPr>
              <a:t>  </a:t>
            </a:r>
            <a:endParaRPr lang="en-US" sz="2400" b="1">
              <a:solidFill>
                <a:srgbClr val="FF0000"/>
              </a:solidFill>
              <a:latin typeface="Times New Roman" pitchFamily="18" charset="0"/>
            </a:endParaRPr>
          </a:p>
          <a:p>
            <a:pPr marL="0" indent="0" algn="l"/>
            <a:r>
              <a:rPr lang="en-US" sz="2400" b="1">
                <a:solidFill>
                  <a:srgbClr val="FF0000"/>
                </a:solidFill>
                <a:latin typeface="Times New Roman" pitchFamily="18" charset="0"/>
              </a:rPr>
              <a:t>           =4.2×10</a:t>
            </a:r>
            <a:r>
              <a:rPr lang="en-US" sz="2400" b="1" baseline="30000">
                <a:solidFill>
                  <a:srgbClr val="FF0000"/>
                </a:solidFill>
                <a:latin typeface="Times New Roman" panose="02020603050405020304" pitchFamily="18" charset="0"/>
              </a:rPr>
              <a:t>3</a:t>
            </a:r>
            <a:r>
              <a:rPr lang="en-US" sz="2400" b="1">
                <a:solidFill>
                  <a:srgbClr val="FF0000"/>
                </a:solidFill>
                <a:latin typeface="Times New Roman" panose="02020603050405020304" pitchFamily="18" charset="0"/>
              </a:rPr>
              <a:t>J/(kg ·</a:t>
            </a:r>
            <a:r>
              <a:rPr lang="en-US" sz="2400" b="1">
                <a:solidFill>
                  <a:srgbClr val="FF0000"/>
                </a:solidFill>
                <a:latin typeface="宋体" panose="02010600030101010101" pitchFamily="2" charset="-122"/>
              </a:rPr>
              <a:t>℃</a:t>
            </a:r>
            <a:r>
              <a:rPr lang="en-US" sz="2400" b="1">
                <a:solidFill>
                  <a:srgbClr val="FF0000"/>
                </a:solidFill>
                <a:latin typeface="Times New Roman" panose="02020603050405020304" pitchFamily="18" charset="0"/>
              </a:rPr>
              <a:t>)×</a:t>
            </a:r>
            <a:r>
              <a:rPr lang="en-US" sz="2400" b="1">
                <a:solidFill>
                  <a:srgbClr val="FF0000"/>
                </a:solidFill>
                <a:latin typeface="宋体" panose="02010600030101010101" pitchFamily="2" charset="-122"/>
              </a:rPr>
              <a:t>5</a:t>
            </a:r>
            <a:r>
              <a:rPr lang="en-US" sz="2400" b="1">
                <a:solidFill>
                  <a:srgbClr val="FF0000"/>
                </a:solidFill>
                <a:latin typeface="Times New Roman" panose="02020603050405020304" pitchFamily="18" charset="0"/>
              </a:rPr>
              <a:t>kg ×</a:t>
            </a:r>
            <a:r>
              <a:rPr lang="zh-CN" sz="2400" b="1">
                <a:solidFill>
                  <a:srgbClr val="FF0000"/>
                </a:solidFill>
                <a:ea typeface="宋体" panose="02010600030101010101" pitchFamily="2" charset="-122"/>
              </a:rPr>
              <a:t>（</a:t>
            </a:r>
            <a:r>
              <a:rPr lang="en-US" sz="2400" b="1">
                <a:solidFill>
                  <a:srgbClr val="FF0000"/>
                </a:solidFill>
                <a:latin typeface="宋体" panose="02010600030101010101" pitchFamily="2" charset="-122"/>
              </a:rPr>
              <a:t>40</a:t>
            </a:r>
            <a:r>
              <a:rPr lang="en-US" altLang="zh-CN" sz="2400" b="1">
                <a:solidFill>
                  <a:srgbClr val="FF0000"/>
                </a:solidFill>
                <a:ea typeface="宋体" panose="02010600030101010101" pitchFamily="2" charset="-122"/>
              </a:rPr>
              <a:t>-</a:t>
            </a:r>
            <a:r>
              <a:rPr lang="en-US" sz="2400" b="1">
                <a:solidFill>
                  <a:srgbClr val="FF0000"/>
                </a:solidFill>
                <a:latin typeface="Times New Roman" panose="02020603050405020304" pitchFamily="18" charset="0"/>
              </a:rPr>
              <a:t>2</a:t>
            </a:r>
            <a:r>
              <a:rPr lang="en-US" sz="2400" b="1">
                <a:solidFill>
                  <a:srgbClr val="FF0000"/>
                </a:solidFill>
                <a:latin typeface="宋体" panose="02010600030101010101" pitchFamily="2" charset="-122"/>
              </a:rPr>
              <a:t>0</a:t>
            </a:r>
            <a:r>
              <a:rPr lang="zh-CN" sz="2400" b="1">
                <a:solidFill>
                  <a:srgbClr val="FF0000"/>
                </a:solidFill>
                <a:ea typeface="宋体" panose="02010600030101010101" pitchFamily="2" charset="-122"/>
              </a:rPr>
              <a:t>）</a:t>
            </a:r>
            <a:r>
              <a:rPr lang="en-US" sz="2400" b="1">
                <a:solidFill>
                  <a:srgbClr val="FF0000"/>
                </a:solidFill>
                <a:latin typeface="宋体" panose="02010600030101010101" pitchFamily="2" charset="-122"/>
              </a:rPr>
              <a:t>℃</a:t>
            </a:r>
            <a:r>
              <a:rPr lang="en-US" sz="2400" b="1">
                <a:solidFill>
                  <a:srgbClr val="FF0000"/>
                </a:solidFill>
                <a:latin typeface="Times New Roman" panose="02020603050405020304" pitchFamily="18" charset="0"/>
              </a:rPr>
              <a:t>  </a:t>
            </a:r>
            <a:r>
              <a:rPr lang="en-US" sz="2400" b="1">
                <a:solidFill>
                  <a:srgbClr val="FF0000"/>
                </a:solidFill>
                <a:latin typeface="宋体" panose="02010600030101010101" pitchFamily="2" charset="-122"/>
              </a:rPr>
              <a:t> </a:t>
            </a:r>
            <a:r>
              <a:rPr lang="en-US" sz="2400" b="1">
                <a:solidFill>
                  <a:srgbClr val="FF0000"/>
                </a:solidFill>
                <a:latin typeface="Times New Roman" panose="02020603050405020304" pitchFamily="18" charset="0"/>
              </a:rPr>
              <a:t> </a:t>
            </a:r>
            <a:r>
              <a:rPr lang="en-US" sz="2400" b="1">
                <a:solidFill>
                  <a:srgbClr val="FF0000"/>
                </a:solidFill>
                <a:latin typeface="宋体" panose="02010600030101010101" pitchFamily="2" charset="-122"/>
              </a:rPr>
              <a:t>   </a:t>
            </a:r>
            <a:endParaRPr lang="en-US" sz="2400" b="1">
              <a:solidFill>
                <a:srgbClr val="FF0000"/>
              </a:solidFill>
              <a:latin typeface="Times New Roman" panose="02020603050405020304" pitchFamily="18" charset="0"/>
            </a:endParaRPr>
          </a:p>
          <a:p>
            <a:pPr marL="0" indent="0" algn="l"/>
            <a:r>
              <a:rPr lang="en-US" sz="2400" b="1">
                <a:solidFill>
                  <a:srgbClr val="FF0000"/>
                </a:solidFill>
                <a:latin typeface="Times New Roman" panose="02020603050405020304" pitchFamily="18" charset="0"/>
              </a:rPr>
              <a:t>           =</a:t>
            </a:r>
            <a:r>
              <a:rPr lang="en-US" sz="2400" b="1">
                <a:solidFill>
                  <a:srgbClr val="FF0000"/>
                </a:solidFill>
                <a:latin typeface="宋体" panose="02010600030101010101" pitchFamily="2" charset="-122"/>
              </a:rPr>
              <a:t>4</a:t>
            </a:r>
            <a:r>
              <a:rPr lang="en-US" sz="2400" b="1">
                <a:solidFill>
                  <a:srgbClr val="FF0000"/>
                </a:solidFill>
                <a:latin typeface="Times New Roman" panose="02020603050405020304" pitchFamily="18" charset="0"/>
              </a:rPr>
              <a:t>.</a:t>
            </a:r>
            <a:r>
              <a:rPr lang="en-US" sz="2400" b="1">
                <a:solidFill>
                  <a:srgbClr val="FF0000"/>
                </a:solidFill>
                <a:latin typeface="宋体" panose="02010600030101010101" pitchFamily="2" charset="-122"/>
              </a:rPr>
              <a:t>2</a:t>
            </a:r>
            <a:r>
              <a:rPr lang="en-US" sz="2400" b="1">
                <a:solidFill>
                  <a:srgbClr val="FF0000"/>
                </a:solidFill>
                <a:latin typeface="Times New Roman" panose="02020603050405020304" pitchFamily="18" charset="0"/>
              </a:rPr>
              <a:t>×10</a:t>
            </a:r>
            <a:r>
              <a:rPr lang="en-US" sz="2400" b="1" baseline="30000">
                <a:solidFill>
                  <a:srgbClr val="FF0000"/>
                </a:solidFill>
                <a:latin typeface="宋体" panose="02010600030101010101" pitchFamily="2" charset="-122"/>
              </a:rPr>
              <a:t>5</a:t>
            </a:r>
            <a:r>
              <a:rPr lang="en-US" sz="2400" b="1">
                <a:solidFill>
                  <a:srgbClr val="FF0000"/>
                </a:solidFill>
                <a:latin typeface="Times New Roman" panose="02020603050405020304" pitchFamily="18" charset="0"/>
              </a:rPr>
              <a:t>J    </a:t>
            </a:r>
            <a:endParaRPr lang="en-US" altLang="en-US" sz="2400" b="1">
              <a:solidFill>
                <a:srgbClr val="FF0000"/>
              </a:solidFill>
              <a:latin typeface="Times New Roman" pitchFamily="18" charset="0"/>
            </a:endParaRPr>
          </a:p>
        </p:txBody>
      </p:sp>
    </p:spTree>
    <p:extLst>
      <p:ext uri="{BB962C8B-B14F-4D97-AF65-F5344CB8AC3E}">
        <p14:creationId xmlns:p14="http://schemas.microsoft.com/office/powerpoint/2010/main" val="869232440"/>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4" name="矩形 3"/>
          <p:cNvSpPr/>
          <p:nvPr/>
        </p:nvSpPr>
        <p:spPr>
          <a:xfrm>
            <a:off x="344270" y="396624"/>
            <a:ext cx="2616351" cy="524515"/>
          </a:xfrm>
          <a:prstGeom prst="rect">
            <a:avLst/>
          </a:prstGeom>
        </p:spPr>
        <p:txBody>
          <a:bodyPr wrap="square">
            <a:spAutoFit/>
          </a:bodyPr>
          <a:lstStyle/>
          <a:p>
            <a:r>
              <a:rPr lang="zh-CN" altLang="zh-CN" sz="2800">
                <a:solidFill>
                  <a:srgbClr val="008080"/>
                </a:solidFill>
                <a:latin typeface="微软雅黑" panose="020B0503020204020204" charset="-122"/>
                <a:ea typeface="微软雅黑" panose="020B0503020204020204" charset="-122"/>
              </a:rPr>
              <a:t>【迁移训练</a:t>
            </a:r>
            <a:r>
              <a:rPr lang="en-US" altLang="zh-CN" sz="2800">
                <a:solidFill>
                  <a:srgbClr val="008080"/>
                </a:solidFill>
                <a:latin typeface="微软雅黑" panose="020B0503020204020204" charset="-122"/>
                <a:ea typeface="微软雅黑" panose="020B0503020204020204" charset="-122"/>
              </a:rPr>
              <a:t>2</a:t>
            </a:r>
            <a:r>
              <a:rPr lang="zh-CN" altLang="zh-CN" sz="2800">
                <a:solidFill>
                  <a:srgbClr val="008080"/>
                </a:solidFill>
                <a:latin typeface="微软雅黑" panose="020B0503020204020204" charset="-122"/>
                <a:ea typeface="微软雅黑" panose="020B0503020204020204" charset="-122"/>
              </a:rPr>
              <a:t>】</a:t>
            </a:r>
            <a:endParaRPr lang="en-US" altLang="zh-CN" sz="2800">
              <a:solidFill>
                <a:srgbClr val="008080"/>
              </a:solidFill>
              <a:latin typeface="微软雅黑" panose="020B0503020204020204" charset="-122"/>
              <a:ea typeface="微软雅黑" panose="020B0503020204020204" charset="-122"/>
            </a:endParaRPr>
          </a:p>
        </p:txBody>
      </p:sp>
      <p:sp>
        <p:nvSpPr>
          <p:cNvPr id="100" name="文本框 99"/>
          <p:cNvSpPr txBox="1"/>
          <p:nvPr/>
        </p:nvSpPr>
        <p:spPr>
          <a:xfrm>
            <a:off x="396876" y="1047798"/>
            <a:ext cx="8203565" cy="2683150"/>
          </a:xfrm>
          <a:prstGeom prst="rect">
            <a:avLst/>
          </a:prstGeom>
          <a:noFill/>
          <a:ln w="9525">
            <a:noFill/>
          </a:ln>
        </p:spPr>
        <p:txBody>
          <a:bodyPr wrap="square">
            <a:spAutoFit/>
          </a:bodyPr>
          <a:lstStyle/>
          <a:p>
            <a:pPr marL="18415" indent="-18415" algn="l"/>
            <a:r>
              <a:rPr lang="zh-CN" sz="2400" b="0">
                <a:latin typeface="微软雅黑" panose="020B0503020204020204" charset="-122"/>
                <a:ea typeface="微软雅黑" panose="020B0503020204020204" charset="-122"/>
                <a:cs typeface="微软雅黑" panose="020B0503020204020204" charset="-122"/>
              </a:rPr>
              <a:t>用如图甲所示的两个完全相同的电加热器分别给</a:t>
            </a:r>
            <a:r>
              <a:rPr lang="en-US" sz="2400" b="0">
                <a:latin typeface="微软雅黑" panose="020B0503020204020204" charset="-122"/>
                <a:ea typeface="微软雅黑" panose="020B0503020204020204" charset="-122"/>
                <a:cs typeface="微软雅黑" panose="020B0503020204020204" charset="-122"/>
              </a:rPr>
              <a:t>A</a:t>
            </a:r>
            <a:r>
              <a:rPr lang="zh-CN"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B</a:t>
            </a:r>
            <a:r>
              <a:rPr lang="zh-CN" sz="2400" b="0">
                <a:latin typeface="微软雅黑" panose="020B0503020204020204" charset="-122"/>
                <a:ea typeface="微软雅黑" panose="020B0503020204020204" charset="-122"/>
                <a:cs typeface="微软雅黑" panose="020B0503020204020204" charset="-122"/>
              </a:rPr>
              <a:t>两种液体加热，绘制它们的温度随时间变化的图象，如图乙所示。</a:t>
            </a:r>
          </a:p>
          <a:p>
            <a:pPr marL="18415" indent="-18415" algn="l"/>
            <a:r>
              <a:rPr lang="zh-CN"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）如果</a:t>
            </a:r>
            <a:r>
              <a:rPr lang="en-US" sz="2400" b="0">
                <a:latin typeface="微软雅黑" panose="020B0503020204020204" charset="-122"/>
                <a:ea typeface="微软雅黑" panose="020B0503020204020204" charset="-122"/>
                <a:cs typeface="微软雅黑" panose="020B0503020204020204" charset="-122"/>
              </a:rPr>
              <a:t>A</a:t>
            </a:r>
            <a:r>
              <a:rPr lang="zh-CN"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B</a:t>
            </a:r>
            <a:r>
              <a:rPr lang="zh-CN" sz="2400" b="0">
                <a:latin typeface="微软雅黑" panose="020B0503020204020204" charset="-122"/>
                <a:ea typeface="微软雅黑" panose="020B0503020204020204" charset="-122"/>
                <a:cs typeface="微软雅黑" panose="020B0503020204020204" charset="-122"/>
              </a:rPr>
              <a:t>两种液体的质量相同，则</a:t>
            </a:r>
            <a:r>
              <a:rPr lang="en-US" sz="2400" b="0" u="sng">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液体的比热容较大；</a:t>
            </a:r>
          </a:p>
          <a:p>
            <a:pPr marL="18415" indent="-18415" algn="l"/>
            <a:r>
              <a:rPr lang="zh-CN"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）如果</a:t>
            </a:r>
            <a:r>
              <a:rPr lang="en-US" sz="2400" b="0">
                <a:latin typeface="微软雅黑" panose="020B0503020204020204" charset="-122"/>
                <a:ea typeface="微软雅黑" panose="020B0503020204020204" charset="-122"/>
                <a:cs typeface="微软雅黑" panose="020B0503020204020204" charset="-122"/>
              </a:rPr>
              <a:t>A</a:t>
            </a:r>
            <a:r>
              <a:rPr lang="zh-CN"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B</a:t>
            </a:r>
            <a:r>
              <a:rPr lang="zh-CN" sz="2400" b="0">
                <a:latin typeface="微软雅黑" panose="020B0503020204020204" charset="-122"/>
                <a:ea typeface="微软雅黑" panose="020B0503020204020204" charset="-122"/>
                <a:cs typeface="微软雅黑" panose="020B0503020204020204" charset="-122"/>
              </a:rPr>
              <a:t>为同种液体，</a:t>
            </a:r>
          </a:p>
          <a:p>
            <a:pPr marL="18415" indent="-18415" algn="l"/>
            <a:r>
              <a:rPr lang="zh-CN" sz="2400" b="0">
                <a:latin typeface="微软雅黑" panose="020B0503020204020204" charset="-122"/>
                <a:ea typeface="微软雅黑" panose="020B0503020204020204" charset="-122"/>
                <a:cs typeface="微软雅黑" panose="020B0503020204020204" charset="-122"/>
              </a:rPr>
              <a:t>则</a:t>
            </a:r>
            <a:r>
              <a:rPr lang="en-US" sz="2400" b="0" u="sng">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液体的质量较大。</a:t>
            </a:r>
          </a:p>
          <a:p>
            <a:pPr marL="18415" indent="-18415" algn="l"/>
            <a:r>
              <a:rPr lang="zh-CN" sz="2400" b="0">
                <a:latin typeface="微软雅黑" panose="020B0503020204020204" charset="-122"/>
                <a:ea typeface="微软雅黑" panose="020B0503020204020204" charset="-122"/>
                <a:cs typeface="微软雅黑" panose="020B0503020204020204" charset="-122"/>
              </a:rPr>
              <a:t>　　　　　　　　　　</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3">
            <a:lum bright="-12000" contrast="30000"/>
          </a:blip>
          <a:stretch>
            <a:fillRect/>
          </a:stretch>
        </p:blipFill>
        <p:spPr>
          <a:xfrm>
            <a:off x="4287521" y="2375050"/>
            <a:ext cx="4435475" cy="2117874"/>
          </a:xfrm>
          <a:prstGeom prst="rect">
            <a:avLst/>
          </a:prstGeom>
          <a:noFill/>
          <a:ln w="9525">
            <a:noFill/>
          </a:ln>
        </p:spPr>
      </p:pic>
      <p:sp>
        <p:nvSpPr>
          <p:cNvPr id="101" name="文本框 100"/>
          <p:cNvSpPr txBox="1"/>
          <p:nvPr/>
        </p:nvSpPr>
        <p:spPr>
          <a:xfrm>
            <a:off x="396876" y="4601141"/>
            <a:ext cx="7841615" cy="461515"/>
          </a:xfrm>
          <a:prstGeom prst="rect">
            <a:avLst/>
          </a:prstGeom>
          <a:noFill/>
          <a:ln w="9525">
            <a:noFill/>
          </a:ln>
        </p:spPr>
        <p:txBody>
          <a:bodyPr wrap="square">
            <a:spAutoFit/>
          </a:bodyPr>
          <a:lstStyle/>
          <a:p>
            <a:pPr marL="18415" indent="-18415" algn="l"/>
            <a:r>
              <a:rPr lang="zh-CN" sz="2400" b="0">
                <a:latin typeface="微软雅黑" panose="020B0503020204020204" charset="-122"/>
                <a:ea typeface="微软雅黑" panose="020B0503020204020204" charset="-122"/>
                <a:cs typeface="微软雅黑" panose="020B0503020204020204" charset="-122"/>
              </a:rPr>
              <a:t>　　</a:t>
            </a:r>
            <a:r>
              <a:rPr lang="en-US" sz="2400" b="0">
                <a:latin typeface="微软雅黑" panose="020B0503020204020204" charset="-122"/>
                <a:ea typeface="微软雅黑" panose="020B0503020204020204" charset="-122"/>
                <a:cs typeface="微软雅黑" panose="020B0503020204020204" charset="-122"/>
              </a:rPr>
              <a:t>A.a</a:t>
            </a:r>
            <a:r>
              <a:rPr lang="zh-CN" sz="2400" b="0">
                <a:latin typeface="微软雅黑" panose="020B0503020204020204" charset="-122"/>
                <a:ea typeface="微软雅黑" panose="020B0503020204020204" charset="-122"/>
                <a:cs typeface="微软雅黑" panose="020B0503020204020204" charset="-122"/>
              </a:rPr>
              <a:t>　　　　 </a:t>
            </a:r>
            <a:r>
              <a:rPr lang="en-US" sz="2400" b="0">
                <a:latin typeface="微软雅黑" panose="020B0503020204020204" charset="-122"/>
                <a:ea typeface="微软雅黑" panose="020B0503020204020204" charset="-122"/>
                <a:cs typeface="微软雅黑" panose="020B0503020204020204" charset="-122"/>
              </a:rPr>
              <a:t>B.b </a:t>
            </a:r>
            <a:r>
              <a:rPr lang="zh-CN" sz="2400" b="0">
                <a:latin typeface="微软雅黑" panose="020B0503020204020204" charset="-122"/>
                <a:ea typeface="微软雅黑" panose="020B0503020204020204" charset="-122"/>
                <a:cs typeface="微软雅黑" panose="020B0503020204020204" charset="-122"/>
              </a:rPr>
              <a:t>　　　　</a:t>
            </a:r>
            <a:r>
              <a:rPr lang="en-US" sz="2400" b="0">
                <a:latin typeface="微软雅黑" panose="020B0503020204020204" charset="-122"/>
                <a:ea typeface="微软雅黑" panose="020B0503020204020204" charset="-122"/>
                <a:cs typeface="微软雅黑" panose="020B0503020204020204" charset="-122"/>
              </a:rPr>
              <a:t>C.c</a:t>
            </a:r>
            <a:r>
              <a:rPr lang="zh-CN" sz="2400" b="0">
                <a:latin typeface="微软雅黑" panose="020B0503020204020204" charset="-122"/>
                <a:ea typeface="微软雅黑" panose="020B0503020204020204" charset="-122"/>
                <a:cs typeface="微软雅黑" panose="020B0503020204020204" charset="-122"/>
              </a:rPr>
              <a:t>　　　　　</a:t>
            </a:r>
            <a:r>
              <a:rPr lang="en-US" sz="2400" b="0">
                <a:latin typeface="微软雅黑" panose="020B0503020204020204" charset="-122"/>
                <a:ea typeface="微软雅黑" panose="020B0503020204020204" charset="-122"/>
                <a:cs typeface="微软雅黑" panose="020B0503020204020204" charset="-122"/>
              </a:rPr>
              <a:t>D.d</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36971" y="1807228"/>
            <a:ext cx="53657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B</a:t>
            </a:r>
          </a:p>
        </p:txBody>
      </p:sp>
      <p:sp>
        <p:nvSpPr>
          <p:cNvPr id="7" name="文本框 6"/>
          <p:cNvSpPr txBox="1"/>
          <p:nvPr/>
        </p:nvSpPr>
        <p:spPr>
          <a:xfrm>
            <a:off x="1119506" y="2874759"/>
            <a:ext cx="53657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B</a:t>
            </a:r>
          </a:p>
        </p:txBody>
      </p:sp>
    </p:spTree>
    <p:extLst>
      <p:ext uri="{BB962C8B-B14F-4D97-AF65-F5344CB8AC3E}">
        <p14:creationId xmlns:p14="http://schemas.microsoft.com/office/powerpoint/2010/main" val="2019779471"/>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3003" y="112793"/>
            <a:ext cx="809896" cy="699508"/>
            <a:chOff x="284119" y="300084"/>
            <a:chExt cx="809896" cy="697781"/>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grpSp>
      <p:sp>
        <p:nvSpPr>
          <p:cNvPr id="2" name="文本框 1"/>
          <p:cNvSpPr txBox="1"/>
          <p:nvPr/>
        </p:nvSpPr>
        <p:spPr>
          <a:xfrm>
            <a:off x="1341709" y="112793"/>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课堂导入</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a:cs typeface="Arial"/>
              <a:sym typeface="Arial"/>
            </a:endParaRPr>
          </a:p>
        </p:txBody>
      </p:sp>
      <p:cxnSp>
        <p:nvCxnSpPr>
          <p:cNvPr id="8" name="直接连接符 7"/>
          <p:cNvCxnSpPr/>
          <p:nvPr/>
        </p:nvCxnSpPr>
        <p:spPr>
          <a:xfrm>
            <a:off x="1034118" y="637306"/>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nvGrpSpPr>
          <p:cNvPr id="10" name="组合 9"/>
          <p:cNvGrpSpPr/>
          <p:nvPr/>
        </p:nvGrpSpPr>
        <p:grpSpPr>
          <a:xfrm>
            <a:off x="249146" y="868731"/>
            <a:ext cx="1423880" cy="462808"/>
            <a:chOff x="353856" y="300085"/>
            <a:chExt cx="1017644" cy="881761"/>
          </a:xfrm>
        </p:grpSpPr>
        <p:sp>
          <p:nvSpPr>
            <p:cNvPr id="11" name="Shape 108"/>
            <p:cNvSpPr/>
            <p:nvPr/>
          </p:nvSpPr>
          <p:spPr>
            <a:xfrm>
              <a:off x="353856" y="300085"/>
              <a:ext cx="1017644" cy="87211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365358" y="300085"/>
              <a:ext cx="994639" cy="881761"/>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zh-CN" altLang="en-US" sz="2400" b="0" i="0" u="none" strike="noStrike" kern="0" cap="none" spc="0" normalizeH="0" baseline="0" noProof="0" smtClean="0">
                  <a:ln>
                    <a:noFill/>
                  </a:ln>
                  <a:solidFill>
                    <a:schemeClr val="bg1"/>
                  </a:solidFill>
                  <a:effectLst/>
                  <a:uLnTx/>
                  <a:uFillTx/>
                  <a:latin typeface="微软雅黑" panose="020B0503020204020204" charset="-122"/>
                  <a:ea typeface="微软雅黑" panose="020B0503020204020204" charset="-122"/>
                  <a:sym typeface="微软雅黑" panose="020B0503020204020204" charset="-122"/>
                </a:rPr>
                <a:t>观察思考</a:t>
              </a:r>
              <a:endParaRPr kumimoji="0" sz="2400" b="0" i="0" u="none" strike="noStrike" kern="0" cap="none" spc="0" normalizeH="0" baseline="0" noProof="0">
                <a:ln>
                  <a:noFill/>
                </a:ln>
                <a:solidFill>
                  <a:schemeClr val="bg1"/>
                </a:solidFill>
                <a:effectLst/>
                <a:uLnTx/>
                <a:uFillTx/>
                <a:latin typeface="微软雅黑" panose="020B0503020204020204" charset="-122"/>
                <a:ea typeface="微软雅黑"/>
                <a:sym typeface="微软雅黑" panose="020B0503020204020204" charset="-122"/>
              </a:endParaRPr>
            </a:p>
          </p:txBody>
        </p:sp>
      </p:grpSp>
      <p:sp>
        <p:nvSpPr>
          <p:cNvPr id="17"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文本框 14"/>
          <p:cNvSpPr txBox="1"/>
          <p:nvPr/>
        </p:nvSpPr>
        <p:spPr>
          <a:xfrm>
            <a:off x="325756" y="3851896"/>
            <a:ext cx="8555355"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去过海边的人有这样的体会：白天，海滩上的沙子热得烫脚，而海水非常凉爽；傍晚，太阳西落，沙子很快凉了下来，而海水缺仍然暖暖的。</a:t>
            </a:r>
          </a:p>
        </p:txBody>
      </p:sp>
      <p:pic>
        <p:nvPicPr>
          <p:cNvPr id="9" name="图片 8" descr="256713-1P20621001090"/>
          <p:cNvPicPr>
            <a:picLocks noChangeAspect="1"/>
          </p:cNvPicPr>
          <p:nvPr/>
        </p:nvPicPr>
        <p:blipFill>
          <a:blip r:embed="rId2"/>
          <a:stretch>
            <a:fillRect/>
          </a:stretch>
        </p:blipFill>
        <p:spPr>
          <a:xfrm>
            <a:off x="519430" y="1347622"/>
            <a:ext cx="3143250" cy="2364228"/>
          </a:xfrm>
          <a:prstGeom prst="rect">
            <a:avLst/>
          </a:prstGeom>
        </p:spPr>
      </p:pic>
      <p:pic>
        <p:nvPicPr>
          <p:cNvPr id="19" name="图片 18" descr="6e3aac07e4b9b737ddb12cfb.jpg_r_720x480x95_81510ddf"/>
          <p:cNvPicPr>
            <a:picLocks noChangeAspect="1"/>
          </p:cNvPicPr>
          <p:nvPr/>
        </p:nvPicPr>
        <p:blipFill>
          <a:blip r:embed="rId3"/>
          <a:stretch>
            <a:fillRect/>
          </a:stretch>
        </p:blipFill>
        <p:spPr>
          <a:xfrm>
            <a:off x="4805681" y="1343167"/>
            <a:ext cx="3551555" cy="2363591"/>
          </a:xfrm>
          <a:prstGeom prst="rect">
            <a:avLst/>
          </a:prstGeom>
        </p:spPr>
      </p:pic>
    </p:spTree>
    <p:extLst>
      <p:ext uri="{BB962C8B-B14F-4D97-AF65-F5344CB8AC3E}">
        <p14:creationId xmlns:p14="http://schemas.microsoft.com/office/powerpoint/2010/main" val="1801701491"/>
      </p:ext>
    </p:extLst>
  </p:cSld>
  <p:clrMapOvr>
    <a:masterClrMapping/>
  </p:clrMapOvr>
  <p:transition spd="slow" advClick="0" advTm="2000">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6586" y="274994"/>
            <a:ext cx="1064069" cy="480273"/>
            <a:chOff x="416910" y="22198"/>
            <a:chExt cx="786531" cy="1587171"/>
          </a:xfrm>
        </p:grpSpPr>
        <p:sp>
          <p:nvSpPr>
            <p:cNvPr id="10" name="Shape 108"/>
            <p:cNvSpPr/>
            <p:nvPr/>
          </p:nvSpPr>
          <p:spPr>
            <a:xfrm>
              <a:off x="416910" y="82808"/>
              <a:ext cx="786531" cy="152656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496828" y="22198"/>
              <a:ext cx="611759" cy="1525180"/>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zh-CN" sz="2400" b="0" i="0" u="none" strike="noStrike" kern="0" cap="none" spc="0" normalizeH="0" baseline="0" noProof="0" smtClean="0">
                  <a:ln>
                    <a:noFill/>
                  </a:ln>
                  <a:solidFill>
                    <a:schemeClr val="bg1"/>
                  </a:solidFill>
                  <a:effectLst/>
                  <a:uLnTx/>
                  <a:uFillTx/>
                  <a:latin typeface="微软雅黑" panose="020B0503020204020204" charset="-122"/>
                  <a:ea typeface="微软雅黑" panose="020B0503020204020204" charset="-122"/>
                  <a:sym typeface="微软雅黑" panose="020B0503020204020204" charset="-122"/>
                </a:rPr>
                <a:t>思考</a:t>
              </a:r>
              <a:endParaRPr kumimoji="0" lang="zh-CN" sz="2400" b="0" i="0" u="none" strike="noStrike" kern="0" cap="none" spc="0" normalizeH="0" baseline="0" noProof="0">
                <a:ln>
                  <a:noFill/>
                </a:ln>
                <a:solidFill>
                  <a:schemeClr val="bg1"/>
                </a:solidFill>
                <a:effectLst/>
                <a:uLnTx/>
                <a:uFillTx/>
                <a:latin typeface="微软雅黑" panose="020B0503020204020204" charset="-122"/>
                <a:ea typeface="微软雅黑"/>
                <a:sym typeface="微软雅黑" panose="020B0503020204020204" charset="-122"/>
              </a:endParaRPr>
            </a:p>
          </p:txBody>
        </p:sp>
      </p:grpSp>
      <p:sp>
        <p:nvSpPr>
          <p:cNvPr id="6" name="Rectangle 5"/>
          <p:cNvSpPr>
            <a:spLocks noChangeArrowheads="1"/>
          </p:cNvSpPr>
          <p:nvPr/>
        </p:nvSpPr>
        <p:spPr bwMode="auto">
          <a:xfrm>
            <a:off x="1980565" y="965680"/>
            <a:ext cx="5664200" cy="8307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l" rtl="0" latinLnBrk="1" hangingPunct="0"/>
            <a:r>
              <a:rPr lang="zh-CN" altLang="en-US" sz="2400">
                <a:solidFill>
                  <a:srgbClr val="000000"/>
                </a:solidFill>
                <a:latin typeface="微软雅黑" panose="020B0503020204020204" charset="-122"/>
                <a:ea typeface="微软雅黑" panose="020B0503020204020204" charset="-122"/>
              </a:rPr>
              <a:t>同样的日照条件，为什么沙子和海水的温度不一样呢？</a:t>
            </a:r>
          </a:p>
        </p:txBody>
      </p:sp>
      <p:grpSp>
        <p:nvGrpSpPr>
          <p:cNvPr id="12" name="组合 11"/>
          <p:cNvGrpSpPr/>
          <p:nvPr/>
        </p:nvGrpSpPr>
        <p:grpSpPr>
          <a:xfrm>
            <a:off x="336319" y="2060512"/>
            <a:ext cx="1537104" cy="462808"/>
            <a:chOff x="496827" y="22198"/>
            <a:chExt cx="1136186" cy="1702102"/>
          </a:xfrm>
        </p:grpSpPr>
        <p:sp>
          <p:nvSpPr>
            <p:cNvPr id="13" name="Shape 108"/>
            <p:cNvSpPr/>
            <p:nvPr/>
          </p:nvSpPr>
          <p:spPr>
            <a:xfrm>
              <a:off x="515472" y="22198"/>
              <a:ext cx="1117541" cy="1702102"/>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4" name="Shape 112"/>
            <p:cNvSpPr/>
            <p:nvPr/>
          </p:nvSpPr>
          <p:spPr>
            <a:xfrm>
              <a:off x="496827" y="22198"/>
              <a:ext cx="1136185" cy="1697346"/>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zh-CN" sz="2400" b="0" i="0" u="none" strike="noStrike" kern="0" cap="none" spc="0" normalizeH="0" baseline="0" noProof="0" smtClean="0">
                  <a:ln>
                    <a:noFill/>
                  </a:ln>
                  <a:solidFill>
                    <a:schemeClr val="bg1"/>
                  </a:solidFill>
                  <a:effectLst/>
                  <a:uLnTx/>
                  <a:uFillTx/>
                  <a:latin typeface="微软雅黑" panose="020B0503020204020204" charset="-122"/>
                  <a:ea typeface="微软雅黑" panose="020B0503020204020204" charset="-122"/>
                  <a:sym typeface="微软雅黑" panose="020B0503020204020204" charset="-122"/>
                </a:rPr>
                <a:t>讨论</a:t>
              </a:r>
              <a:endParaRPr kumimoji="0" lang="zh-CN"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1905001" y="2769724"/>
            <a:ext cx="6040755"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沙子和海水吸收或放出相同的热量，它们的温度发生了怎样的变化？为什么会存在变化差异？</a:t>
            </a:r>
          </a:p>
        </p:txBody>
      </p:sp>
    </p:spTree>
    <p:extLst>
      <p:ext uri="{BB962C8B-B14F-4D97-AF65-F5344CB8AC3E}">
        <p14:creationId xmlns:p14="http://schemas.microsoft.com/office/powerpoint/2010/main" val="1815094245"/>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08"/>
          <p:cNvSpPr/>
          <p:nvPr/>
        </p:nvSpPr>
        <p:spPr>
          <a:xfrm>
            <a:off x="314593" y="149938"/>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文本框 1"/>
          <p:cNvSpPr txBox="1"/>
          <p:nvPr/>
        </p:nvSpPr>
        <p:spPr>
          <a:xfrm>
            <a:off x="1227330" y="126067"/>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课堂活动</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4" name="直接连接符 3"/>
          <p:cNvCxnSpPr/>
          <p:nvPr/>
        </p:nvCxnSpPr>
        <p:spPr>
          <a:xfrm>
            <a:off x="1039114" y="635862"/>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5" name="Shape 112"/>
          <p:cNvSpPr/>
          <p:nvPr/>
        </p:nvSpPr>
        <p:spPr>
          <a:xfrm>
            <a:off x="271905" y="16691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8"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Text Box 2"/>
          <p:cNvSpPr txBox="1">
            <a:spLocks noChangeArrowheads="1"/>
          </p:cNvSpPr>
          <p:nvPr/>
        </p:nvSpPr>
        <p:spPr bwMode="auto">
          <a:xfrm>
            <a:off x="1163400" y="714200"/>
            <a:ext cx="4760275"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lvl1pPr marL="0" marR="0" lvl="0" indent="0" algn="l" defTabSz="914400" rtl="0" eaLnBrk="1" fontAlgn="auto" latinLnBrk="1" hangingPunct="0">
              <a:lnSpc>
                <a:spcPct val="100000"/>
              </a:lnSpc>
              <a:spcBef>
                <a:spcPct val="0"/>
              </a:spcBef>
              <a:spcAft>
                <a:spcPct val="0"/>
              </a:spcAft>
              <a:buClrTx/>
              <a:buSzTx/>
              <a:buFontTx/>
              <a:buNone/>
              <a:defRPr kumimoji="0" sz="2800" b="0" i="0" u="none" strike="noStrike" kern="0" cap="none" spc="0" normalizeH="0" baseline="0">
                <a:ln>
                  <a:noFill/>
                </a:ln>
                <a:solidFill>
                  <a:srgbClr val="000000"/>
                </a:solidFill>
                <a:effectLst/>
                <a:uLnTx/>
                <a:uFillTx/>
                <a:latin typeface="微软雅黑" panose="020B0503020204020204" charset="-122"/>
                <a:ea typeface="微软雅黑" panose="020B0503020204020204" charset="-122"/>
              </a:defRPr>
            </a:lvl1pPr>
          </a:lstStyle>
          <a:p>
            <a:pPr algn="l"/>
            <a:r>
              <a:rPr lang="zh-CN" altLang="en-US"/>
              <a:t>一、</a:t>
            </a:r>
            <a:r>
              <a:rPr lang="zh-CN" altLang="en-US">
                <a:sym typeface="宋体" panose="02010600030101010101" pitchFamily="2" charset="-122"/>
              </a:rPr>
              <a:t>探究物质的吸、放热性能</a:t>
            </a:r>
            <a:endParaRPr lang="en-US" altLang="zh-CN">
              <a:sym typeface="宋体" panose="02010600030101010101" pitchFamily="2" charset="-122"/>
            </a:endParaRPr>
          </a:p>
        </p:txBody>
      </p:sp>
      <p:grpSp>
        <p:nvGrpSpPr>
          <p:cNvPr id="10" name="组合 9"/>
          <p:cNvGrpSpPr/>
          <p:nvPr/>
        </p:nvGrpSpPr>
        <p:grpSpPr>
          <a:xfrm>
            <a:off x="272006" y="1455650"/>
            <a:ext cx="1423880" cy="461515"/>
            <a:chOff x="353856" y="300085"/>
            <a:chExt cx="1017644" cy="879297"/>
          </a:xfrm>
        </p:grpSpPr>
        <p:sp>
          <p:nvSpPr>
            <p:cNvPr id="11" name="Shape 108"/>
            <p:cNvSpPr/>
            <p:nvPr/>
          </p:nvSpPr>
          <p:spPr>
            <a:xfrm>
              <a:off x="353856" y="300085"/>
              <a:ext cx="1017644" cy="87211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365358" y="300085"/>
              <a:ext cx="994639" cy="879297"/>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lang="zh-CN" altLang="en-US" sz="2400" noProof="0" smtClean="0">
                  <a:ln>
                    <a:noFill/>
                  </a:ln>
                  <a:solidFill>
                    <a:schemeClr val="bg1"/>
                  </a:solidFill>
                  <a:effectLst/>
                  <a:uLnTx/>
                  <a:uFillTx/>
                  <a:sym typeface="+mn-ea"/>
                </a:rPr>
                <a:t>提出问题</a:t>
              </a:r>
              <a:endParaRPr kumimoji="0"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17" name="矩形 16"/>
          <p:cNvSpPr/>
          <p:nvPr/>
        </p:nvSpPr>
        <p:spPr>
          <a:xfrm>
            <a:off x="1846580" y="1450430"/>
            <a:ext cx="6408738" cy="461515"/>
          </a:xfrm>
          <a:prstGeom prst="rect">
            <a:avLst/>
          </a:prstGeom>
          <a:noFill/>
          <a:ln w="9525">
            <a:noFill/>
          </a:ln>
        </p:spPr>
        <p:txBody>
          <a:bodyPr anchor="t">
            <a:spAutoFit/>
          </a:bodyPr>
          <a:lstStyle/>
          <a:p>
            <a:r>
              <a:rPr lang="zh-CN" altLang="en-US" sz="2400">
                <a:latin typeface="微软雅黑" panose="020B0503020204020204" charset="-122"/>
                <a:ea typeface="微软雅黑" panose="020B0503020204020204" charset="-122"/>
              </a:rPr>
              <a:t>为什么在同一时刻砂石和海水的温度不一样？</a:t>
            </a:r>
          </a:p>
        </p:txBody>
      </p:sp>
      <p:grpSp>
        <p:nvGrpSpPr>
          <p:cNvPr id="6" name="组合 5"/>
          <p:cNvGrpSpPr/>
          <p:nvPr/>
        </p:nvGrpSpPr>
        <p:grpSpPr>
          <a:xfrm>
            <a:off x="200025" y="2164344"/>
            <a:ext cx="1795780" cy="461515"/>
            <a:chOff x="319229" y="300085"/>
            <a:chExt cx="1112777" cy="879297"/>
          </a:xfrm>
        </p:grpSpPr>
        <p:sp>
          <p:nvSpPr>
            <p:cNvPr id="8" name="Shape 108"/>
            <p:cNvSpPr/>
            <p:nvPr/>
          </p:nvSpPr>
          <p:spPr>
            <a:xfrm>
              <a:off x="353856" y="300085"/>
              <a:ext cx="1017644" cy="87211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9" name="Shape 112"/>
            <p:cNvSpPr/>
            <p:nvPr/>
          </p:nvSpPr>
          <p:spPr>
            <a:xfrm>
              <a:off x="319229" y="300085"/>
              <a:ext cx="1112777" cy="879297"/>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rPr>
                <a:t>猜想与假设</a:t>
              </a:r>
            </a:p>
          </p:txBody>
        </p:sp>
      </p:grpSp>
      <p:sp>
        <p:nvSpPr>
          <p:cNvPr id="13" name="文本框 12"/>
          <p:cNvSpPr txBox="1"/>
          <p:nvPr/>
        </p:nvSpPr>
        <p:spPr>
          <a:xfrm>
            <a:off x="255906" y="2881761"/>
            <a:ext cx="5940425" cy="179258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342900" marR="0" indent="-342900" defTabSz="914400" rtl="0" eaLnBrk="0" hangingPunct="0">
              <a:lnSpc>
                <a:spcPct val="100000"/>
              </a:lnSpc>
              <a:spcBef>
                <a:spcPct val="20000"/>
              </a:spcBef>
              <a:buClrTx/>
              <a:buSzTx/>
              <a:defRPr/>
            </a:pPr>
            <a:r>
              <a:rPr kumimoji="1" lang="en-US" altLang="zh-CN" sz="2400" kern="1200" noProof="0">
                <a:latin typeface="微软雅黑" panose="020B0503020204020204" charset="-122"/>
                <a:ea typeface="微软雅黑" panose="020B0503020204020204" charset="-122"/>
                <a:cs typeface="微软雅黑" panose="020B0503020204020204" charset="-122"/>
                <a:sym typeface="+mn-ea"/>
              </a:rPr>
              <a:t>1.</a:t>
            </a:r>
            <a:r>
              <a:rPr kumimoji="1" lang="zh-CN" altLang="en-US" sz="2400" kern="1200" noProof="0">
                <a:latin typeface="微软雅黑" panose="020B0503020204020204" charset="-122"/>
                <a:ea typeface="微软雅黑" panose="020B0503020204020204" charset="-122"/>
                <a:cs typeface="微软雅黑" panose="020B0503020204020204" charset="-122"/>
                <a:sym typeface="+mn-ea"/>
              </a:rPr>
              <a:t>海水是液体，液体蒸发吸热有制冷作用，</a:t>
            </a:r>
            <a:endParaRPr kumimoji="1" lang="en-US" altLang="zh-CN" sz="2400" kern="1200" cap="none" spc="0" normalizeH="0" baseline="0" noProof="0">
              <a:latin typeface="微软雅黑" panose="020B0503020204020204" charset="-122"/>
              <a:ea typeface="微软雅黑"/>
              <a:cs typeface="微软雅黑" panose="020B0503020204020204" charset="-122"/>
            </a:endParaRPr>
          </a:p>
          <a:p>
            <a:pPr marL="342900" marR="0" indent="-342900" defTabSz="914400" rtl="0" eaLnBrk="0" hangingPunct="0">
              <a:lnSpc>
                <a:spcPct val="100000"/>
              </a:lnSpc>
              <a:spcBef>
                <a:spcPct val="20000"/>
              </a:spcBef>
              <a:buClrTx/>
              <a:buSzTx/>
              <a:defRPr/>
            </a:pPr>
            <a:r>
              <a:rPr kumimoji="1" lang="en-US" altLang="zh-CN" sz="2400" kern="1200" noProof="0">
                <a:latin typeface="微软雅黑" panose="020B0503020204020204" charset="-122"/>
                <a:ea typeface="微软雅黑" panose="020B0503020204020204" charset="-122"/>
                <a:cs typeface="微软雅黑" panose="020B0503020204020204" charset="-122"/>
                <a:sym typeface="+mn-ea"/>
              </a:rPr>
              <a:t>  </a:t>
            </a:r>
            <a:r>
              <a:rPr kumimoji="1" lang="zh-CN" altLang="en-US" sz="2400" kern="1200" noProof="0">
                <a:latin typeface="微软雅黑" panose="020B0503020204020204" charset="-122"/>
                <a:ea typeface="微软雅黑" panose="020B0503020204020204" charset="-122"/>
                <a:cs typeface="微软雅黑" panose="020B0503020204020204" charset="-122"/>
                <a:sym typeface="+mn-ea"/>
              </a:rPr>
              <a:t>所以海水温度低。</a:t>
            </a:r>
            <a:endParaRPr kumimoji="1" lang="en-US" altLang="zh-CN" sz="2400" kern="1200" cap="none" spc="0" normalizeH="0" baseline="0" noProof="0">
              <a:latin typeface="微软雅黑" panose="020B0503020204020204" charset="-122"/>
              <a:ea typeface="微软雅黑" panose="020B0503020204020204" charset="-122"/>
              <a:cs typeface="微软雅黑" panose="020B0503020204020204" charset="-122"/>
            </a:endParaRPr>
          </a:p>
          <a:p>
            <a:pPr marL="342900" marR="0" indent="-342900" defTabSz="914400" rtl="0" eaLnBrk="0" hangingPunct="0">
              <a:lnSpc>
                <a:spcPct val="100000"/>
              </a:lnSpc>
              <a:spcBef>
                <a:spcPct val="20000"/>
              </a:spcBef>
              <a:buClrTx/>
              <a:buSzTx/>
              <a:defRPr/>
            </a:pPr>
            <a:r>
              <a:rPr kumimoji="1" lang="en-US" altLang="zh-CN" sz="2400" kern="1200" noProof="0">
                <a:latin typeface="微软雅黑" panose="020B0503020204020204" charset="-122"/>
                <a:ea typeface="微软雅黑" panose="020B0503020204020204" charset="-122"/>
                <a:cs typeface="微软雅黑" panose="020B0503020204020204" charset="-122"/>
                <a:sym typeface="+mn-ea"/>
              </a:rPr>
              <a:t>2.</a:t>
            </a:r>
            <a:r>
              <a:rPr kumimoji="1" lang="zh-CN" altLang="en-US" sz="2400" kern="1200" noProof="0">
                <a:latin typeface="微软雅黑" panose="020B0503020204020204" charset="-122"/>
                <a:ea typeface="微软雅黑" panose="020B0503020204020204" charset="-122"/>
                <a:cs typeface="微软雅黑" panose="020B0503020204020204" charset="-122"/>
                <a:sym typeface="+mn-ea"/>
              </a:rPr>
              <a:t>沙石比海水吸收的热量多。</a:t>
            </a:r>
            <a:endParaRPr kumimoji="1" lang="zh-CN" altLang="en-US" sz="2400" kern="1200" cap="none" spc="0" normalizeH="0" baseline="0" noProof="0">
              <a:latin typeface="微软雅黑" panose="020B0503020204020204" charset="-122"/>
              <a:ea typeface="微软雅黑"/>
              <a:cs typeface="微软雅黑" panose="020B0503020204020204" charset="-122"/>
            </a:endParaRPr>
          </a:p>
          <a:p>
            <a:pPr marL="342900" marR="0" indent="-342900" defTabSz="914400" rtl="0" eaLnBrk="0" hangingPunct="0">
              <a:lnSpc>
                <a:spcPct val="100000"/>
              </a:lnSpc>
              <a:spcBef>
                <a:spcPct val="20000"/>
              </a:spcBef>
              <a:buClrTx/>
              <a:buSzTx/>
              <a:defRPr/>
            </a:pPr>
            <a:r>
              <a:rPr kumimoji="1" lang="en-US" altLang="zh-CN" sz="2400" kern="1200" noProof="0">
                <a:latin typeface="微软雅黑" panose="020B0503020204020204" charset="-122"/>
                <a:ea typeface="微软雅黑" panose="020B0503020204020204" charset="-122"/>
                <a:cs typeface="微软雅黑" panose="020B0503020204020204" charset="-122"/>
                <a:sym typeface="+mn-ea"/>
              </a:rPr>
              <a:t>3.</a:t>
            </a:r>
            <a:r>
              <a:rPr kumimoji="1" lang="zh-CN" altLang="en-US" sz="2400" kern="1200" noProof="0">
                <a:latin typeface="微软雅黑" panose="020B0503020204020204" charset="-122"/>
                <a:ea typeface="微软雅黑" panose="020B0503020204020204" charset="-122"/>
                <a:cs typeface="微软雅黑" panose="020B0503020204020204" charset="-122"/>
                <a:sym typeface="+mn-ea"/>
              </a:rPr>
              <a:t>沙石吸热升温或放热降温都要比水快。</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a:cs typeface="微软雅黑" panose="020B0503020204020204" charset="-122"/>
              <a:sym typeface="Arial"/>
            </a:endParaRPr>
          </a:p>
        </p:txBody>
      </p:sp>
      <p:pic>
        <p:nvPicPr>
          <p:cNvPr id="14" name="图片 13" descr="0ec035fe036f0a94ddb12cfb.jpg_r_720x480x95_a461040c"/>
          <p:cNvPicPr>
            <a:picLocks noChangeAspect="1"/>
          </p:cNvPicPr>
          <p:nvPr/>
        </p:nvPicPr>
        <p:blipFill>
          <a:blip r:embed="rId2">
            <a:lum bright="24000" contrast="36000"/>
          </a:blip>
          <a:srcRect l="3291"/>
          <a:stretch>
            <a:fillRect/>
          </a:stretch>
        </p:blipFill>
        <p:spPr>
          <a:xfrm>
            <a:off x="5876291" y="2627132"/>
            <a:ext cx="3190875" cy="2047215"/>
          </a:xfrm>
          <a:prstGeom prst="rect">
            <a:avLst/>
          </a:prstGeom>
        </p:spPr>
      </p:pic>
    </p:spTree>
    <p:extLst>
      <p:ext uri="{BB962C8B-B14F-4D97-AF65-F5344CB8AC3E}">
        <p14:creationId xmlns:p14="http://schemas.microsoft.com/office/powerpoint/2010/main" val="22592663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5841" y="466418"/>
            <a:ext cx="1423880" cy="461515"/>
            <a:chOff x="353856" y="300085"/>
            <a:chExt cx="1017644" cy="879297"/>
          </a:xfrm>
        </p:grpSpPr>
        <p:sp>
          <p:nvSpPr>
            <p:cNvPr id="11" name="Shape 108"/>
            <p:cNvSpPr/>
            <p:nvPr/>
          </p:nvSpPr>
          <p:spPr>
            <a:xfrm>
              <a:off x="353856" y="300085"/>
              <a:ext cx="1017644" cy="87211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365358" y="300085"/>
              <a:ext cx="994639" cy="879297"/>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lang="zh-CN" altLang="en-US" sz="2400" noProof="0" smtClean="0">
                  <a:ln>
                    <a:noFill/>
                  </a:ln>
                  <a:solidFill>
                    <a:schemeClr val="bg1"/>
                  </a:solidFill>
                  <a:effectLst/>
                  <a:uLnTx/>
                  <a:uFillTx/>
                  <a:sym typeface="+mn-ea"/>
                </a:rPr>
                <a:t>设计实验</a:t>
              </a:r>
              <a:endParaRPr kumimoji="0"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20484" name="Rectangle 4"/>
          <p:cNvSpPr>
            <a:spLocks noChangeArrowheads="1"/>
          </p:cNvSpPr>
          <p:nvPr/>
        </p:nvSpPr>
        <p:spPr bwMode="auto">
          <a:xfrm>
            <a:off x="2009775" y="462788"/>
            <a:ext cx="4451350" cy="461515"/>
          </a:xfrm>
          <a:prstGeom prst="rect">
            <a:avLst/>
          </a:prstGeom>
          <a:noFill/>
          <a:ln w="9525">
            <a:noFill/>
            <a:miter lim="800000"/>
          </a:ln>
          <a:effectLst/>
        </p:spPr>
        <p:txBody>
          <a:bodyPr anchor="ctr">
            <a:spAutoFit/>
          </a:bodyPr>
          <a:lstStyle/>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1" lang="zh-CN" altLang="en-US" sz="24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研究对象：砂石、水</a:t>
            </a:r>
            <a:endParaRPr kumimoji="1" lang="en-US" altLang="zh-CN" sz="2800" b="1" i="0" u="none" strike="noStrike" kern="1200" cap="none" spc="0" normalizeH="0" baseline="0" noProof="0">
              <a:ln>
                <a:noFill/>
              </a:ln>
              <a:solidFill>
                <a:srgbClr val="CC0099"/>
              </a:solidFill>
              <a:effectLst/>
              <a:uLnTx/>
              <a:uFillTx/>
              <a:latin typeface="微软雅黑" panose="020B0503020204020204" charset="-122"/>
              <a:ea typeface="微软雅黑"/>
              <a:cs typeface="+mn-cs"/>
            </a:endParaRPr>
          </a:p>
        </p:txBody>
      </p:sp>
      <p:sp>
        <p:nvSpPr>
          <p:cNvPr id="15" name="TextBox 14"/>
          <p:cNvSpPr txBox="1"/>
          <p:nvPr/>
        </p:nvSpPr>
        <p:spPr>
          <a:xfrm>
            <a:off x="475616" y="1147103"/>
            <a:ext cx="5641975" cy="1572332"/>
          </a:xfrm>
          <a:prstGeom prst="rect">
            <a:avLst/>
          </a:prstGeom>
          <a:noFill/>
          <a:ln w="9525">
            <a:noFill/>
          </a:ln>
        </p:spPr>
        <p:txBody>
          <a:bodyPr wrap="square" anchor="t">
            <a:spAutoFit/>
          </a:bodyPr>
          <a:lstStyle/>
          <a:p>
            <a:r>
              <a:rPr lang="zh-CN" altLang="en-US" sz="2400">
                <a:latin typeface="微软雅黑" panose="020B0503020204020204" charset="-122"/>
                <a:ea typeface="微软雅黑" panose="020B0503020204020204" charset="-122"/>
              </a:rPr>
              <a:t>实验方案：用两盏相同的酒精灯分别给盛在两个规格相同的烧杯里的质量相等的水和砂石加热，</a:t>
            </a:r>
            <a:endParaRPr lang="en-US" altLang="zh-CN" sz="2400">
              <a:latin typeface="微软雅黑" panose="020B0503020204020204" charset="-122"/>
              <a:ea typeface="微软雅黑"/>
            </a:endParaRPr>
          </a:p>
          <a:p>
            <a:r>
              <a:rPr lang="zh-CN" altLang="en-US" sz="2400">
                <a:latin typeface="微软雅黑" panose="020B0503020204020204" charset="-122"/>
                <a:ea typeface="微软雅黑" panose="020B0503020204020204" charset="-122"/>
              </a:rPr>
              <a:t>用温度计测量水和砂石的温度变化。</a:t>
            </a:r>
          </a:p>
        </p:txBody>
      </p:sp>
      <p:sp>
        <p:nvSpPr>
          <p:cNvPr id="16" name="Rectangle 24"/>
          <p:cNvSpPr/>
          <p:nvPr/>
        </p:nvSpPr>
        <p:spPr>
          <a:xfrm>
            <a:off x="3415983" y="2864256"/>
            <a:ext cx="2011680" cy="461515"/>
          </a:xfrm>
          <a:prstGeom prst="rect">
            <a:avLst/>
          </a:prstGeom>
          <a:noFill/>
          <a:ln w="9525">
            <a:noFill/>
          </a:ln>
        </p:spPr>
        <p:txBody>
          <a:bodyPr wrap="none" anchor="t">
            <a:spAutoFit/>
          </a:bodyPr>
          <a:lstStyle/>
          <a:p>
            <a:r>
              <a:rPr lang="zh-CN" altLang="en-US" sz="2400" b="1">
                <a:latin typeface="微软雅黑" panose="020B0503020204020204" charset="-122"/>
                <a:ea typeface="微软雅黑" panose="020B0503020204020204" charset="-122"/>
              </a:rPr>
              <a:t>记录数据表格</a:t>
            </a:r>
          </a:p>
        </p:txBody>
      </p:sp>
      <p:pic>
        <p:nvPicPr>
          <p:cNvPr id="86018" name="Picture 2" descr="C:\Users\Administrator\Desktop\QQ截图20160312093803.png"/>
          <p:cNvPicPr>
            <a:picLocks noGrp="1" noChangeAspect="1"/>
          </p:cNvPicPr>
          <p:nvPr>
            <p:ph sz="half" idx="1"/>
            <p:custDataLst>
              <p:tags r:id="rId1"/>
            </p:custDataLst>
          </p:nvPr>
        </p:nvPicPr>
        <p:blipFill>
          <a:blip r:embed="rId4">
            <a:lum bright="-6000" contrast="72000"/>
          </a:blip>
          <a:stretch>
            <a:fillRect/>
          </a:stretch>
        </p:blipFill>
        <p:spPr>
          <a:xfrm>
            <a:off x="5839461" y="631479"/>
            <a:ext cx="3181985" cy="2603579"/>
          </a:xfrm>
          <a:noFill/>
          <a:ln>
            <a:noFill/>
          </a:ln>
        </p:spPr>
      </p:pic>
      <p:graphicFrame>
        <p:nvGraphicFramePr>
          <p:cNvPr id="5" name="表格 4"/>
          <p:cNvGraphicFramePr>
            <a:graphicFrameLocks noGrp="1"/>
          </p:cNvGraphicFramePr>
          <p:nvPr>
            <p:custDataLst>
              <p:tags r:id="rId2"/>
            </p:custDataLst>
          </p:nvPr>
        </p:nvGraphicFramePr>
        <p:xfrm>
          <a:off x="475615" y="3457858"/>
          <a:ext cx="7914640" cy="1618802"/>
        </p:xfrm>
        <a:graphic>
          <a:graphicData uri="http://schemas.openxmlformats.org/drawingml/2006/table">
            <a:tbl>
              <a:tblPr firstRow="1" bandRow="1">
                <a:tableStyleId>{16D9F66E-5EB9-4882-86FB-DCBF35E3C3E4}</a:tableStyleId>
              </a:tblPr>
              <a:tblGrid>
                <a:gridCol w="989330"/>
                <a:gridCol w="989330"/>
                <a:gridCol w="989330"/>
                <a:gridCol w="989330"/>
                <a:gridCol w="989330"/>
                <a:gridCol w="989330"/>
                <a:gridCol w="989330"/>
                <a:gridCol w="989330"/>
              </a:tblGrid>
              <a:tr h="641664">
                <a:tc>
                  <a:txBody>
                    <a:bodyPr/>
                    <a:lstStyle/>
                    <a:p>
                      <a:pPr>
                        <a:buNone/>
                      </a:pPr>
                      <a:r>
                        <a:rPr lang="zh-CN" altLang="en-US" sz="1800"/>
                        <a:t>加热时间</a:t>
                      </a:r>
                      <a:r>
                        <a:rPr lang="en-US" altLang="zh-CN" sz="1800"/>
                        <a:t>t/min</a:t>
                      </a:r>
                    </a:p>
                  </a:txBody>
                  <a:tcPr marT="45833" marB="45833"/>
                </a:tc>
                <a:tc>
                  <a:txBody>
                    <a:bodyPr/>
                    <a:lstStyle/>
                    <a:p>
                      <a:pPr algn="ctr">
                        <a:buNone/>
                      </a:pPr>
                      <a:r>
                        <a:rPr lang="en-US" altLang="zh-CN" sz="1800"/>
                        <a:t>1</a:t>
                      </a:r>
                    </a:p>
                  </a:txBody>
                  <a:tcPr marT="45833" marB="45833" anchor="ctr"/>
                </a:tc>
                <a:tc>
                  <a:txBody>
                    <a:bodyPr/>
                    <a:lstStyle/>
                    <a:p>
                      <a:pPr algn="ctr">
                        <a:buNone/>
                      </a:pPr>
                      <a:r>
                        <a:rPr lang="en-US" altLang="zh-CN" sz="1800"/>
                        <a:t>2</a:t>
                      </a:r>
                    </a:p>
                  </a:txBody>
                  <a:tcPr marT="45833" marB="45833" anchor="ctr"/>
                </a:tc>
                <a:tc>
                  <a:txBody>
                    <a:bodyPr/>
                    <a:lstStyle/>
                    <a:p>
                      <a:pPr algn="ctr">
                        <a:buNone/>
                      </a:pPr>
                      <a:r>
                        <a:rPr lang="en-US" altLang="zh-CN" sz="1800"/>
                        <a:t>3</a:t>
                      </a:r>
                    </a:p>
                  </a:txBody>
                  <a:tcPr marT="45833" marB="45833" anchor="ctr"/>
                </a:tc>
                <a:tc>
                  <a:txBody>
                    <a:bodyPr/>
                    <a:lstStyle/>
                    <a:p>
                      <a:pPr algn="ctr">
                        <a:buNone/>
                      </a:pPr>
                      <a:r>
                        <a:rPr lang="en-US" altLang="zh-CN" sz="1800"/>
                        <a:t>4</a:t>
                      </a:r>
                    </a:p>
                  </a:txBody>
                  <a:tcPr marT="45833" marB="45833" anchor="ctr"/>
                </a:tc>
                <a:tc>
                  <a:txBody>
                    <a:bodyPr/>
                    <a:lstStyle/>
                    <a:p>
                      <a:pPr algn="ctr">
                        <a:buNone/>
                      </a:pPr>
                      <a:r>
                        <a:rPr lang="en-US" altLang="zh-CN" sz="1800"/>
                        <a:t>5</a:t>
                      </a:r>
                    </a:p>
                  </a:txBody>
                  <a:tcPr marT="45833" marB="45833" anchor="ctr"/>
                </a:tc>
                <a:tc>
                  <a:txBody>
                    <a:bodyPr/>
                    <a:lstStyle/>
                    <a:p>
                      <a:pPr algn="ctr">
                        <a:buNone/>
                      </a:pPr>
                      <a:r>
                        <a:rPr lang="en-US" altLang="zh-CN" sz="1800"/>
                        <a:t>6</a:t>
                      </a:r>
                    </a:p>
                  </a:txBody>
                  <a:tcPr marT="45833" marB="45833" anchor="ctr"/>
                </a:tc>
                <a:tc>
                  <a:txBody>
                    <a:bodyPr/>
                    <a:lstStyle/>
                    <a:p>
                      <a:pPr algn="ctr">
                        <a:buNone/>
                      </a:pPr>
                      <a:r>
                        <a:rPr lang="en-US" altLang="zh-CN" sz="1800"/>
                        <a:t>……</a:t>
                      </a:r>
                    </a:p>
                  </a:txBody>
                  <a:tcPr marT="45833" marB="45833" anchor="ctr"/>
                </a:tc>
              </a:tr>
              <a:tr h="488887">
                <a:tc>
                  <a:txBody>
                    <a:bodyPr/>
                    <a:lstStyle/>
                    <a:p>
                      <a:pPr algn="ctr">
                        <a:buNone/>
                      </a:pPr>
                      <a:r>
                        <a:rPr lang="zh-CN" altLang="en-US" sz="1800" b="1"/>
                        <a:t>水</a:t>
                      </a:r>
                    </a:p>
                  </a:txBody>
                  <a:tcPr marT="45833" marB="45833" anchor="ctr"/>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r>
              <a:tr h="488251">
                <a:tc>
                  <a:txBody>
                    <a:bodyPr/>
                    <a:lstStyle/>
                    <a:p>
                      <a:pPr algn="ctr">
                        <a:buNone/>
                      </a:pPr>
                      <a:r>
                        <a:rPr lang="zh-CN" altLang="en-US" sz="1800" b="1"/>
                        <a:t>砂石</a:t>
                      </a:r>
                    </a:p>
                  </a:txBody>
                  <a:tcPr marT="45833" marB="45833" anchor="ctr"/>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c>
                  <a:txBody>
                    <a:bodyPr/>
                    <a:lstStyle/>
                    <a:p>
                      <a:pPr>
                        <a:buNone/>
                      </a:pPr>
                      <a:endParaRPr lang="zh-CN" altLang="en-US" sz="1800"/>
                    </a:p>
                  </a:txBody>
                  <a:tcPr marT="45833" marB="45833"/>
                </a:tc>
              </a:tr>
            </a:tbl>
          </a:graphicData>
        </a:graphic>
      </p:graphicFrame>
      <p:sp>
        <p:nvSpPr>
          <p:cNvPr id="6" name="文本框 5"/>
          <p:cNvSpPr txBox="1"/>
          <p:nvPr/>
        </p:nvSpPr>
        <p:spPr>
          <a:xfrm>
            <a:off x="492126" y="3590266"/>
            <a:ext cx="761365"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升</a:t>
            </a:r>
          </a:p>
          <a:p>
            <a:pPr marL="0" marR="0" indent="0" algn="l" defTabSz="914400" rtl="0" fontAlgn="auto" latinLnBrk="1" hangingPunct="0">
              <a:lnSpc>
                <a:spcPct val="100000"/>
              </a:lnSpc>
              <a:spcBef>
                <a:spcPct val="0"/>
              </a:spcBef>
              <a:spcAft>
                <a:spcPct val="0"/>
              </a:spcAft>
              <a:buClrTx/>
              <a:buSzTx/>
              <a:buFontTx/>
              <a:buNone/>
            </a:pPr>
            <a:r>
              <a:rPr kumimoji="0" lang="zh-CN" altLang="en-US" sz="12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高温度</a:t>
            </a:r>
          </a:p>
        </p:txBody>
      </p:sp>
    </p:spTree>
    <p:extLst>
      <p:ext uri="{BB962C8B-B14F-4D97-AF65-F5344CB8AC3E}">
        <p14:creationId xmlns:p14="http://schemas.microsoft.com/office/powerpoint/2010/main" val="40417876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0484"/>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additive="base">
                                        <p:cTn id="9" dur="500" fill="hold"/>
                                        <p:tgtEl>
                                          <p:spTgt spid="15"/>
                                        </p:tgtEl>
                                        <p:attrNameLst>
                                          <p:attrName>ppt_x</p:attrName>
                                        </p:attrNameLst>
                                      </p:cBhvr>
                                      <p:tavLst>
                                        <p:tav tm="0">
                                          <p:val>
                                            <p:strVal val="#ppt_x"/>
                                          </p:val>
                                        </p:tav>
                                        <p:tav tm="100000">
                                          <p:val>
                                            <p:strVal val="#ppt_x"/>
                                          </p:val>
                                        </p:tav>
                                      </p:tavLst>
                                    </p:anim>
                                    <p:anim calcmode="lin" valueType="num">
                                      <p:cBhvr additive="base">
                                        <p:cTn id="1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6018"/>
                                        </p:tgtEl>
                                        <p:attrNameLst>
                                          <p:attrName>style.visibility</p:attrName>
                                        </p:attrNameLst>
                                      </p:cBhvr>
                                      <p:to>
                                        <p:strVal val="visible"/>
                                      </p:to>
                                    </p:set>
                                    <p:anim calcmode="lin" valueType="num">
                                      <p:cBhvr additive="base">
                                        <p:cTn id="19" dur="500" fill="hold"/>
                                        <p:tgtEl>
                                          <p:spTgt spid="86018"/>
                                        </p:tgtEl>
                                        <p:attrNameLst>
                                          <p:attrName>ppt_x</p:attrName>
                                        </p:attrNameLst>
                                      </p:cBhvr>
                                      <p:tavLst>
                                        <p:tav tm="0">
                                          <p:val>
                                            <p:strVal val="#ppt_x"/>
                                          </p:val>
                                        </p:tav>
                                        <p:tav tm="100000">
                                          <p:val>
                                            <p:strVal val="#ppt_x"/>
                                          </p:val>
                                        </p:tav>
                                      </p:tavLst>
                                    </p:anim>
                                    <p:anim calcmode="lin" valueType="num">
                                      <p:cBhvr additive="base">
                                        <p:cTn id="20" dur="500" fill="hold"/>
                                        <p:tgtEl>
                                          <p:spTgt spid="860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17221" y="568459"/>
            <a:ext cx="1589405" cy="462788"/>
            <a:chOff x="496827" y="22198"/>
            <a:chExt cx="1200192" cy="1702102"/>
          </a:xfrm>
        </p:grpSpPr>
        <p:sp>
          <p:nvSpPr>
            <p:cNvPr id="9" name="Shape 108"/>
            <p:cNvSpPr/>
            <p:nvPr/>
          </p:nvSpPr>
          <p:spPr>
            <a:xfrm>
              <a:off x="515472" y="22198"/>
              <a:ext cx="1117541" cy="1702102"/>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Shape 112"/>
            <p:cNvSpPr/>
            <p:nvPr/>
          </p:nvSpPr>
          <p:spPr>
            <a:xfrm>
              <a:off x="496827" y="22198"/>
              <a:ext cx="1200192" cy="16974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b="1" kern="1200" noProof="0">
                  <a:ln>
                    <a:noFill/>
                  </a:ln>
                  <a:solidFill>
                    <a:srgbClr val="D6F5F5"/>
                  </a:solidFill>
                  <a:effectLst/>
                  <a:uLnTx/>
                  <a:uFillTx/>
                  <a:latin typeface="宋体" panose="02010600030101010101" pitchFamily="2" charset="-122"/>
                  <a:ea typeface="幼圆" panose="02010509060101010101" pitchFamily="49" charset="-122"/>
                  <a:cs typeface="+mn-cs"/>
                  <a:sym typeface="+mn-ea"/>
                </a:rPr>
                <a:t>归纳小结</a:t>
              </a:r>
              <a:endParaRPr kumimoji="0" lang="zh-CN" altLang="en-US" sz="2400" b="1" i="0" u="none" strike="noStrike" kern="1200" cap="none" spc="0" normalizeH="0" baseline="0" noProof="0" smtClean="0">
                <a:ln>
                  <a:noFill/>
                </a:ln>
                <a:solidFill>
                  <a:schemeClr val="bg1"/>
                </a:solidFill>
                <a:effectLst/>
                <a:uLnTx/>
                <a:uFillTx/>
                <a:latin typeface="宋体" panose="02010600030101010101" pitchFamily="2" charset="-122"/>
                <a:ea typeface="幼圆" panose="02010509060101010101" pitchFamily="49" charset="-122"/>
                <a:cs typeface="+mn-cs"/>
                <a:sym typeface="+mn-ea"/>
              </a:endParaRPr>
            </a:p>
          </p:txBody>
        </p:sp>
      </p:grpSp>
      <p:sp>
        <p:nvSpPr>
          <p:cNvPr id="30723" name="Rectangle 3"/>
          <p:cNvSpPr/>
          <p:nvPr/>
        </p:nvSpPr>
        <p:spPr>
          <a:xfrm>
            <a:off x="555626" y="1597159"/>
            <a:ext cx="7762875" cy="1035702"/>
          </a:xfrm>
          <a:prstGeom prst="rect">
            <a:avLst/>
          </a:prstGeom>
          <a:noFill/>
          <a:ln w="9525">
            <a:noFill/>
          </a:ln>
        </p:spPr>
        <p:txBody>
          <a:bodyPr anchor="t"/>
          <a:lstStyle/>
          <a:p>
            <a:pPr marL="342900" indent="-342900">
              <a:spcBef>
                <a:spcPct val="20000"/>
              </a:spcBef>
              <a:buClr>
                <a:schemeClr val="hlink"/>
              </a:buClr>
              <a:buSzPct val="75000"/>
              <a:buFont typeface="Wingdings" panose="05000000000000000000" pitchFamily="2" charset="2"/>
            </a:pPr>
            <a:r>
              <a:rPr lang="zh-CN" altLang="en-US" sz="2400" b="1">
                <a:latin typeface="微软雅黑" panose="020B0503020204020204" charset="-122"/>
                <a:ea typeface="微软雅黑" panose="020B0503020204020204" charset="-122"/>
              </a:rPr>
              <a:t>实验结果</a:t>
            </a:r>
            <a:r>
              <a:rPr lang="zh-CN" altLang="en-US" sz="2400">
                <a:latin typeface="微软雅黑" panose="020B0503020204020204" charset="-122"/>
                <a:ea typeface="微软雅黑" panose="020B0503020204020204" charset="-122"/>
              </a:rPr>
              <a:t>：</a:t>
            </a:r>
            <a:r>
              <a:rPr lang="zh-CN" altLang="en-US" sz="2400">
                <a:latin typeface="微软雅黑" panose="020B0503020204020204" charset="-122"/>
                <a:ea typeface="微软雅黑" panose="020B0503020204020204" charset="-122"/>
                <a:sym typeface="+mn-ea"/>
              </a:rPr>
              <a:t>等质量的沙石和水升高相同温度，沙石比水 </a:t>
            </a:r>
          </a:p>
          <a:p>
            <a:pPr marL="342900" indent="-342900">
              <a:spcBef>
                <a:spcPct val="20000"/>
              </a:spcBef>
              <a:buClr>
                <a:schemeClr val="hlink"/>
              </a:buClr>
              <a:buSzPct val="75000"/>
              <a:buFont typeface="Wingdings" panose="05000000000000000000" pitchFamily="2" charset="2"/>
            </a:pPr>
            <a:r>
              <a:rPr lang="zh-CN" altLang="en-US" sz="2400">
                <a:latin typeface="微软雅黑" panose="020B0503020204020204" charset="-122"/>
                <a:ea typeface="微软雅黑" panose="020B0503020204020204" charset="-122"/>
                <a:sym typeface="+mn-ea"/>
              </a:rPr>
              <a:t>                 需的时间</a:t>
            </a:r>
            <a:r>
              <a:rPr lang="zh-CN" altLang="en-US" sz="2400" b="1">
                <a:solidFill>
                  <a:srgbClr val="FF0000"/>
                </a:solidFill>
                <a:latin typeface="微软雅黑" panose="020B0503020204020204" charset="-122"/>
                <a:ea typeface="微软雅黑" panose="020B0503020204020204" charset="-122"/>
                <a:sym typeface="+mn-ea"/>
              </a:rPr>
              <a:t>短。</a:t>
            </a:r>
            <a:endParaRPr lang="zh-CN" altLang="en-US" sz="2400">
              <a:latin typeface="微软雅黑" panose="020B0503020204020204" charset="-122"/>
              <a:ea typeface="微软雅黑"/>
            </a:endParaRPr>
          </a:p>
        </p:txBody>
      </p:sp>
      <p:sp>
        <p:nvSpPr>
          <p:cNvPr id="30728" name="Rectangle 8"/>
          <p:cNvSpPr/>
          <p:nvPr/>
        </p:nvSpPr>
        <p:spPr>
          <a:xfrm>
            <a:off x="555626" y="3102652"/>
            <a:ext cx="7900035" cy="831999"/>
          </a:xfrm>
          <a:prstGeom prst="rect">
            <a:avLst/>
          </a:prstGeom>
          <a:noFill/>
          <a:ln w="9525">
            <a:noFill/>
          </a:ln>
        </p:spPr>
        <p:txBody>
          <a:bodyPr wrap="square" anchor="t">
            <a:spAutoFit/>
          </a:bodyPr>
          <a:lstStyle/>
          <a:p>
            <a:pPr algn="l"/>
            <a:r>
              <a:rPr lang="zh-CN" altLang="en-US" sz="2400" b="1">
                <a:latin typeface="微软雅黑" panose="020B0503020204020204" charset="-122"/>
                <a:ea typeface="微软雅黑" panose="020B0503020204020204" charset="-122"/>
                <a:cs typeface="微软雅黑" panose="020B0503020204020204" charset="-122"/>
              </a:rPr>
              <a:t>实验结论</a:t>
            </a:r>
            <a:r>
              <a:rPr lang="zh-CN"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sym typeface="+mn-ea"/>
              </a:rPr>
              <a:t>质量</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相等的不同物质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在升高相同的温度时，</a:t>
            </a:r>
          </a:p>
          <a:p>
            <a:pPr algn="l"/>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                 吸收的热量</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不同</a:t>
            </a:r>
            <a:r>
              <a:rPr lang="zh-CN" altLang="en-US" sz="2400">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FF6600"/>
                </a:solidFill>
                <a:latin typeface="微软雅黑" panose="020B0503020204020204" charset="-122"/>
                <a:ea typeface="微软雅黑" panose="020B0503020204020204" charset="-122"/>
                <a:cs typeface="微软雅黑" panose="020B0503020204020204" charset="-122"/>
                <a:sym typeface="+mn-ea"/>
              </a:rPr>
              <a:t> </a:t>
            </a:r>
            <a:endParaRPr lang="zh-CN" altLang="en-US" sz="2400">
              <a:latin typeface="微软雅黑" panose="020B0503020204020204" charset="-122"/>
              <a:ea typeface="微软雅黑"/>
              <a:cs typeface="微软雅黑" panose="020B0503020204020204" charset="-122"/>
            </a:endParaRPr>
          </a:p>
        </p:txBody>
      </p:sp>
    </p:spTree>
    <p:extLst>
      <p:ext uri="{BB962C8B-B14F-4D97-AF65-F5344CB8AC3E}">
        <p14:creationId xmlns:p14="http://schemas.microsoft.com/office/powerpoint/2010/main" val="25595126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 calcmode="lin" valueType="num">
                                      <p:cBhvr additive="base">
                                        <p:cTn id="12" dur="500" fill="hold"/>
                                        <p:tgtEl>
                                          <p:spTgt spid="30723"/>
                                        </p:tgtEl>
                                        <p:attrNameLst>
                                          <p:attrName>ppt_x</p:attrName>
                                        </p:attrNameLst>
                                      </p:cBhvr>
                                      <p:tavLst>
                                        <p:tav tm="0">
                                          <p:val>
                                            <p:strVal val="#ppt_x"/>
                                          </p:val>
                                        </p:tav>
                                        <p:tav tm="100000">
                                          <p:val>
                                            <p:strVal val="#ppt_x"/>
                                          </p:val>
                                        </p:tav>
                                      </p:tavLst>
                                    </p:anim>
                                    <p:anim calcmode="lin" valueType="num">
                                      <p:cBhvr additive="base">
                                        <p:cTn id="13"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8"/>
                                        </p:tgtEl>
                                        <p:attrNameLst>
                                          <p:attrName>style.visibility</p:attrName>
                                        </p:attrNameLst>
                                      </p:cBhvr>
                                      <p:to>
                                        <p:strVal val="visible"/>
                                      </p:to>
                                    </p:set>
                                    <p:anim calcmode="lin" valueType="num">
                                      <p:cBhvr additive="base">
                                        <p:cTn id="18" dur="500" fill="hold"/>
                                        <p:tgtEl>
                                          <p:spTgt spid="30728"/>
                                        </p:tgtEl>
                                        <p:attrNameLst>
                                          <p:attrName>ppt_x</p:attrName>
                                        </p:attrNameLst>
                                      </p:cBhvr>
                                      <p:tavLst>
                                        <p:tav tm="0">
                                          <p:val>
                                            <p:strVal val="#ppt_x"/>
                                          </p:val>
                                        </p:tav>
                                        <p:tav tm="100000">
                                          <p:val>
                                            <p:strVal val="#ppt_x"/>
                                          </p:val>
                                        </p:tav>
                                      </p:tavLst>
                                    </p:anim>
                                    <p:anim calcmode="lin" valueType="num">
                                      <p:cBhvr additive="base">
                                        <p:cTn id="19"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55532" y="312393"/>
            <a:ext cx="1887694"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lvl1pPr marL="0" marR="0" lvl="0" indent="0" algn="l" defTabSz="914400" rtl="0" eaLnBrk="1" fontAlgn="auto" latinLnBrk="1" hangingPunct="0">
              <a:lnSpc>
                <a:spcPct val="100000"/>
              </a:lnSpc>
              <a:spcBef>
                <a:spcPct val="0"/>
              </a:spcBef>
              <a:spcAft>
                <a:spcPct val="0"/>
              </a:spcAft>
              <a:buClrTx/>
              <a:buSzTx/>
              <a:buFontTx/>
              <a:buNone/>
              <a:defRPr kumimoji="0" sz="2800" b="0" i="0" u="none" strike="noStrike" kern="0" cap="none" spc="0" normalizeH="0" baseline="0">
                <a:ln>
                  <a:noFill/>
                </a:ln>
                <a:solidFill>
                  <a:srgbClr val="000000"/>
                </a:solidFill>
                <a:effectLst/>
                <a:uLnTx/>
                <a:uFillTx/>
                <a:latin typeface="微软雅黑" panose="020B0503020204020204" charset="-122"/>
                <a:ea typeface="微软雅黑" panose="020B0503020204020204" charset="-122"/>
              </a:defRPr>
            </a:lvl1pPr>
          </a:lstStyle>
          <a:p>
            <a:pPr algn="l"/>
            <a:r>
              <a:rPr lang="zh-CN" altLang="en-US" smtClean="0"/>
              <a:t>二、</a:t>
            </a:r>
            <a:r>
              <a:rPr lang="zh-CN" altLang="en-US" smtClean="0">
                <a:sym typeface="宋体" panose="02010600030101010101" pitchFamily="2" charset="-122"/>
              </a:rPr>
              <a:t>比热容</a:t>
            </a:r>
          </a:p>
        </p:txBody>
      </p:sp>
      <p:sp>
        <p:nvSpPr>
          <p:cNvPr id="11272" name="Rectangle 10"/>
          <p:cNvSpPr/>
          <p:nvPr/>
        </p:nvSpPr>
        <p:spPr>
          <a:xfrm>
            <a:off x="355283" y="1061644"/>
            <a:ext cx="1079500" cy="572278"/>
          </a:xfrm>
          <a:prstGeom prst="rect">
            <a:avLst/>
          </a:prstGeom>
          <a:noFill/>
          <a:ln w="9525">
            <a:noFill/>
          </a:ln>
        </p:spPr>
        <p:txBody>
          <a:bodyPr anchor="ctr">
            <a:spAutoFit/>
          </a:bodyPr>
          <a:lstStyle/>
          <a:p>
            <a:pPr>
              <a:lnSpc>
                <a:spcPct val="130000"/>
              </a:lnSpc>
            </a:pPr>
            <a:r>
              <a:rPr lang="zh-CN" altLang="en-US" sz="2400" b="1">
                <a:latin typeface="微软雅黑" panose="020B0503020204020204" charset="-122"/>
                <a:ea typeface="微软雅黑" panose="020B0503020204020204" charset="-122"/>
              </a:rPr>
              <a:t>定义：</a:t>
            </a:r>
          </a:p>
        </p:txBody>
      </p:sp>
      <p:sp>
        <p:nvSpPr>
          <p:cNvPr id="11274" name="Rectangle 21"/>
          <p:cNvSpPr/>
          <p:nvPr/>
        </p:nvSpPr>
        <p:spPr>
          <a:xfrm>
            <a:off x="355283" y="2474514"/>
            <a:ext cx="1079500" cy="572278"/>
          </a:xfrm>
          <a:prstGeom prst="rect">
            <a:avLst/>
          </a:prstGeom>
          <a:noFill/>
          <a:ln w="9525">
            <a:noFill/>
          </a:ln>
        </p:spPr>
        <p:txBody>
          <a:bodyPr anchor="ctr">
            <a:spAutoFit/>
          </a:bodyPr>
          <a:lstStyle/>
          <a:p>
            <a:pPr>
              <a:lnSpc>
                <a:spcPct val="130000"/>
              </a:lnSpc>
            </a:pPr>
            <a:r>
              <a:rPr lang="zh-CN" altLang="en-US" sz="2400" b="1">
                <a:latin typeface="黑体" panose="02010609060101010101" pitchFamily="49" charset="-122"/>
                <a:ea typeface="黑体" panose="02010609060101010101" pitchFamily="49" charset="-122"/>
              </a:rPr>
              <a:t>符号：</a:t>
            </a:r>
            <a:endParaRPr lang="zh-CN" altLang="en-US" sz="2400" b="1">
              <a:latin typeface="宋体" panose="02010600030101010101" pitchFamily="2" charset="-122"/>
              <a:ea typeface="宋体" panose="02010600030101010101" pitchFamily="2" charset="-122"/>
            </a:endParaRPr>
          </a:p>
        </p:txBody>
      </p:sp>
      <p:sp>
        <p:nvSpPr>
          <p:cNvPr id="11275" name="Rectangle 22"/>
          <p:cNvSpPr/>
          <p:nvPr/>
        </p:nvSpPr>
        <p:spPr>
          <a:xfrm>
            <a:off x="355283" y="3049658"/>
            <a:ext cx="1079500" cy="572278"/>
          </a:xfrm>
          <a:prstGeom prst="rect">
            <a:avLst/>
          </a:prstGeom>
          <a:noFill/>
          <a:ln w="9525">
            <a:noFill/>
          </a:ln>
        </p:spPr>
        <p:txBody>
          <a:bodyPr anchor="ctr">
            <a:spAutoFit/>
          </a:bodyPr>
          <a:lstStyle/>
          <a:p>
            <a:pPr>
              <a:lnSpc>
                <a:spcPct val="130000"/>
              </a:lnSpc>
            </a:pPr>
            <a:r>
              <a:rPr lang="zh-CN" altLang="en-US" sz="2400" b="1">
                <a:latin typeface="黑体" panose="02010609060101010101" pitchFamily="49" charset="-122"/>
                <a:ea typeface="黑体" panose="02010609060101010101" pitchFamily="49" charset="-122"/>
              </a:rPr>
              <a:t>单位：</a:t>
            </a:r>
            <a:endParaRPr lang="zh-CN" altLang="en-US" sz="2400" b="1">
              <a:latin typeface="宋体" panose="02010600030101010101" pitchFamily="2" charset="-122"/>
              <a:ea typeface="宋体" panose="02010600030101010101" pitchFamily="2" charset="-122"/>
            </a:endParaRPr>
          </a:p>
        </p:txBody>
      </p:sp>
      <p:sp>
        <p:nvSpPr>
          <p:cNvPr id="75799" name="Rectangle 23"/>
          <p:cNvSpPr/>
          <p:nvPr/>
        </p:nvSpPr>
        <p:spPr>
          <a:xfrm>
            <a:off x="1570990" y="2584800"/>
            <a:ext cx="863600" cy="461515"/>
          </a:xfrm>
          <a:prstGeom prst="rect">
            <a:avLst/>
          </a:prstGeom>
          <a:noFill/>
          <a:ln w="9525">
            <a:noFill/>
          </a:ln>
        </p:spPr>
        <p:txBody>
          <a:bodyPr anchor="ctr">
            <a:spAutoFit/>
          </a:bodyPr>
          <a:lstStyle/>
          <a:p>
            <a:r>
              <a:rPr lang="en-US" altLang="zh-CN" sz="2400" b="1" i="1">
                <a:solidFill>
                  <a:srgbClr val="FF0000"/>
                </a:solidFill>
                <a:latin typeface="Times New Roman" panose="02020603050405020304" pitchFamily="18" charset="0"/>
                <a:ea typeface="宋体" panose="02010600030101010101" pitchFamily="2" charset="-122"/>
              </a:rPr>
              <a:t>c</a:t>
            </a:r>
          </a:p>
        </p:txBody>
      </p:sp>
      <p:sp>
        <p:nvSpPr>
          <p:cNvPr id="75800" name="Rectangle 24"/>
          <p:cNvSpPr/>
          <p:nvPr/>
        </p:nvSpPr>
        <p:spPr>
          <a:xfrm>
            <a:off x="1719898" y="3160261"/>
            <a:ext cx="5543550" cy="461515"/>
          </a:xfrm>
          <a:prstGeom prst="rect">
            <a:avLst/>
          </a:prstGeom>
          <a:noFill/>
          <a:ln w="9525">
            <a:noFill/>
          </a:ln>
        </p:spPr>
        <p:txBody>
          <a:bodyPr anchor="ctr">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rPr>
              <a:t>焦耳每千克摄氏度，</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J/(kg·℃)</a:t>
            </a:r>
          </a:p>
        </p:txBody>
      </p:sp>
      <p:sp>
        <p:nvSpPr>
          <p:cNvPr id="75801" name="Text Box 25"/>
          <p:cNvSpPr txBox="1"/>
          <p:nvPr/>
        </p:nvSpPr>
        <p:spPr>
          <a:xfrm>
            <a:off x="546100" y="3773280"/>
            <a:ext cx="8051800" cy="1127369"/>
          </a:xfrm>
          <a:prstGeom prst="rect">
            <a:avLst/>
          </a:prstGeom>
          <a:noFill/>
          <a:ln w="9525">
            <a:noFill/>
          </a:ln>
        </p:spPr>
        <p:txBody>
          <a:bodyPr anchor="t">
            <a:spAutoFit/>
          </a:bodyPr>
          <a:lstStyle/>
          <a:p>
            <a:pPr>
              <a:lnSpc>
                <a:spcPct val="140000"/>
              </a:lnSpc>
            </a:pPr>
            <a:r>
              <a:rPr lang="zh-CN" altLang="en-US" sz="2400">
                <a:latin typeface="微软雅黑" panose="020B0503020204020204" charset="-122"/>
                <a:ea typeface="微软雅黑" panose="020B0503020204020204" charset="-122"/>
                <a:cs typeface="微软雅黑" panose="020B0503020204020204" charset="-122"/>
              </a:rPr>
              <a:t>        比热容是反映物质自身性质的物理量，数值上等于单位质量的某种物质温度升高</a:t>
            </a: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所吸收的热量。</a:t>
            </a:r>
          </a:p>
        </p:txBody>
      </p:sp>
      <p:sp>
        <p:nvSpPr>
          <p:cNvPr id="16" name="TextBox 15"/>
          <p:cNvSpPr txBox="1"/>
          <p:nvPr/>
        </p:nvSpPr>
        <p:spPr>
          <a:xfrm>
            <a:off x="1434784" y="1108908"/>
            <a:ext cx="7056437" cy="1201848"/>
          </a:xfrm>
          <a:prstGeom prst="rect">
            <a:avLst/>
          </a:prstGeom>
          <a:noFill/>
          <a:ln w="9525">
            <a:noFill/>
          </a:ln>
        </p:spPr>
        <p:txBody>
          <a:bodyPr anchor="t">
            <a:spAutoFit/>
          </a:bodyPr>
          <a:lstStyle/>
          <a:p>
            <a:r>
              <a:rPr lang="zh-CN" altLang="en-US" sz="2400">
                <a:latin typeface="微软雅黑" panose="020B0503020204020204" charset="-122"/>
                <a:ea typeface="微软雅黑" panose="020B0503020204020204" charset="-122"/>
              </a:rPr>
              <a:t>一定质量的某种物质，在温度升高时吸收的热量与它的质量和升高的温度乘积之比，叫作这种物质的比热容。</a:t>
            </a:r>
          </a:p>
        </p:txBody>
      </p:sp>
    </p:spTree>
    <p:extLst>
      <p:ext uri="{BB962C8B-B14F-4D97-AF65-F5344CB8AC3E}">
        <p14:creationId xmlns:p14="http://schemas.microsoft.com/office/powerpoint/2010/main" val="9541403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5799"/>
                                        </p:tgtEl>
                                        <p:attrNameLst>
                                          <p:attrName>style.visibility</p:attrName>
                                        </p:attrNameLst>
                                      </p:cBhvr>
                                      <p:to>
                                        <p:strVal val="visible"/>
                                      </p:to>
                                    </p:set>
                                    <p:animEffect transition="in" filter="blinds(horizontal)">
                                      <p:cBhvr>
                                        <p:cTn id="13" dur="500"/>
                                        <p:tgtEl>
                                          <p:spTgt spid="7579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5800"/>
                                        </p:tgtEl>
                                        <p:attrNameLst>
                                          <p:attrName>style.visibility</p:attrName>
                                        </p:attrNameLst>
                                      </p:cBhvr>
                                      <p:to>
                                        <p:strVal val="visible"/>
                                      </p:to>
                                    </p:set>
                                    <p:animEffect transition="in" filter="blinds(horizontal)">
                                      <p:cBhvr>
                                        <p:cTn id="18" dur="500"/>
                                        <p:tgtEl>
                                          <p:spTgt spid="7580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5801"/>
                                        </p:tgtEl>
                                        <p:attrNameLst>
                                          <p:attrName>style.visibility</p:attrName>
                                        </p:attrNameLst>
                                      </p:cBhvr>
                                      <p:to>
                                        <p:strVal val="visible"/>
                                      </p:to>
                                    </p:set>
                                    <p:anim calcmode="lin" valueType="num">
                                      <p:cBhvr additive="base">
                                        <p:cTn id="23" dur="500" fill="hold"/>
                                        <p:tgtEl>
                                          <p:spTgt spid="75801"/>
                                        </p:tgtEl>
                                        <p:attrNameLst>
                                          <p:attrName>ppt_x</p:attrName>
                                        </p:attrNameLst>
                                      </p:cBhvr>
                                      <p:tavLst>
                                        <p:tav tm="0">
                                          <p:val>
                                            <p:strVal val="#ppt_x"/>
                                          </p:val>
                                        </p:tav>
                                        <p:tav tm="100000">
                                          <p:val>
                                            <p:strVal val="#ppt_x"/>
                                          </p:val>
                                        </p:tav>
                                      </p:tavLst>
                                    </p:anim>
                                    <p:anim calcmode="lin" valueType="num">
                                      <p:cBhvr additive="base">
                                        <p:cTn id="24" dur="500" fill="hold"/>
                                        <p:tgtEl>
                                          <p:spTgt spid="758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99" grpId="0"/>
      <p:bldP spid="75800" grpId="0"/>
      <p:bldP spid="75801"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5120" y="349358"/>
            <a:ext cx="2284730" cy="484551"/>
            <a:chOff x="416910" y="82808"/>
            <a:chExt cx="786531" cy="1601309"/>
          </a:xfrm>
        </p:grpSpPr>
        <p:sp>
          <p:nvSpPr>
            <p:cNvPr id="5" name="Shape 108"/>
            <p:cNvSpPr/>
            <p:nvPr/>
          </p:nvSpPr>
          <p:spPr>
            <a:xfrm>
              <a:off x="416910" y="82808"/>
              <a:ext cx="786531" cy="152656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496828" y="158938"/>
              <a:ext cx="611759" cy="152517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b="1" kern="1200" noProof="0">
                  <a:ln>
                    <a:noFill/>
                  </a:ln>
                  <a:solidFill>
                    <a:srgbClr val="D6F5F5"/>
                  </a:solidFill>
                  <a:effectLst/>
                  <a:uLnTx/>
                  <a:uFillTx/>
                  <a:latin typeface="宋体" panose="02010600030101010101" pitchFamily="2" charset="-122"/>
                  <a:ea typeface="幼圆" panose="02010509060101010101" pitchFamily="49" charset="-122"/>
                  <a:cs typeface="+mn-cs"/>
                  <a:sym typeface="+mn-ea"/>
                </a:rPr>
                <a:t>观察与思考</a:t>
              </a:r>
              <a:endParaRPr kumimoji="0" lang="zh-CN" altLang="en-US" sz="2400" b="1" i="0" u="none" strike="noStrike" kern="1200" cap="none" spc="0" normalizeH="0" baseline="0" noProof="0">
                <a:ln>
                  <a:noFill/>
                </a:ln>
                <a:solidFill>
                  <a:schemeClr val="bg1"/>
                </a:solidFill>
                <a:effectLst/>
                <a:uLnTx/>
                <a:uFillTx/>
                <a:latin typeface="宋体" panose="02010600030101010101" pitchFamily="2" charset="-122"/>
                <a:ea typeface="幼圆" panose="02010509060101010101" pitchFamily="49" charset="-122"/>
                <a:cs typeface="+mn-cs"/>
                <a:sym typeface="+mn-ea"/>
              </a:endParaRPr>
            </a:p>
          </p:txBody>
        </p:sp>
      </p:grpSp>
      <p:sp>
        <p:nvSpPr>
          <p:cNvPr id="8" name="文本框 7"/>
          <p:cNvSpPr txBox="1"/>
          <p:nvPr/>
        </p:nvSpPr>
        <p:spPr>
          <a:xfrm>
            <a:off x="3213735" y="547452"/>
            <a:ext cx="255454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a:spcBef>
                <a:spcPct val="50000"/>
              </a:spcBef>
            </a:pPr>
            <a:r>
              <a:rPr lang="zh-CN" altLang="en-US" sz="2400" b="1">
                <a:latin typeface="微软雅黑" panose="020B0503020204020204" charset="-122"/>
                <a:ea typeface="微软雅黑" panose="020B0503020204020204" charset="-122"/>
                <a:sym typeface="+mn-ea"/>
              </a:rPr>
              <a:t>一些物质的比热容</a:t>
            </a:r>
            <a:endParaRPr kumimoji="0" lang="zh-CN" altLang="en-US" sz="2400" b="1" i="0" u="none" strike="noStrike" cap="none" spc="0" normalizeH="0" baseline="0">
              <a:ln>
                <a:noFill/>
              </a:ln>
              <a:solidFill>
                <a:srgbClr val="000000"/>
              </a:solidFill>
              <a:effectLst/>
              <a:uFillTx/>
              <a:latin typeface="微软雅黑" panose="020B0503020204020204" charset="-122"/>
              <a:ea typeface="微软雅黑"/>
              <a:cs typeface="Arial"/>
              <a:sym typeface="Arial"/>
            </a:endParaRPr>
          </a:p>
        </p:txBody>
      </p:sp>
      <p:pic>
        <p:nvPicPr>
          <p:cNvPr id="12294" name="Picture 29" descr="W9(CN]}3JA_1FIH72Y`SJ~Q"/>
          <p:cNvPicPr>
            <a:picLocks noChangeAspect="1"/>
          </p:cNvPicPr>
          <p:nvPr/>
        </p:nvPicPr>
        <p:blipFill>
          <a:blip r:embed="rId2">
            <a:lum bright="-18000" contrast="36000"/>
          </a:blip>
          <a:stretch>
            <a:fillRect/>
          </a:stretch>
        </p:blipFill>
        <p:spPr>
          <a:xfrm>
            <a:off x="720090" y="1338074"/>
            <a:ext cx="7704138" cy="3561619"/>
          </a:xfrm>
          <a:prstGeom prst="rect">
            <a:avLst/>
          </a:prstGeom>
          <a:noFill/>
          <a:ln w="9525">
            <a:noFill/>
          </a:ln>
        </p:spPr>
      </p:pic>
    </p:spTree>
    <p:extLst>
      <p:ext uri="{BB962C8B-B14F-4D97-AF65-F5344CB8AC3E}">
        <p14:creationId xmlns:p14="http://schemas.microsoft.com/office/powerpoint/2010/main" val="2580592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5"/>
          <p:cNvSpPr txBox="1"/>
          <p:nvPr/>
        </p:nvSpPr>
        <p:spPr>
          <a:xfrm>
            <a:off x="722631" y="1083445"/>
            <a:ext cx="2195195" cy="387036"/>
          </a:xfrm>
          <a:prstGeom prst="rect">
            <a:avLst/>
          </a:prstGeom>
          <a:noFill/>
          <a:ln w="9525">
            <a:noFill/>
          </a:ln>
        </p:spPr>
        <p:txBody>
          <a:bodyPr wrap="square" anchor="t">
            <a:spAutoFit/>
          </a:bodyPr>
          <a:lstStyle/>
          <a:p>
            <a:pPr>
              <a:lnSpc>
                <a:spcPct val="80000"/>
              </a:lnSpc>
              <a:spcBef>
                <a:spcPct val="50000"/>
              </a:spcBef>
            </a:pPr>
            <a:r>
              <a:rPr lang="zh-CN" altLang="en-US" sz="2400" b="1">
                <a:latin typeface="微软雅黑" panose="020B0503020204020204" charset="-122"/>
                <a:ea typeface="微软雅黑" panose="020B0503020204020204" charset="-122"/>
              </a:rPr>
              <a:t>水的比热容是：</a:t>
            </a:r>
          </a:p>
        </p:txBody>
      </p:sp>
      <p:sp>
        <p:nvSpPr>
          <p:cNvPr id="78854" name="Text Box 6"/>
          <p:cNvSpPr txBox="1"/>
          <p:nvPr/>
        </p:nvSpPr>
        <p:spPr>
          <a:xfrm>
            <a:off x="3038794" y="1008649"/>
            <a:ext cx="3299108" cy="461665"/>
          </a:xfrm>
          <a:prstGeom prst="rect">
            <a:avLst/>
          </a:prstGeom>
          <a:noFill/>
          <a:ln w="9525">
            <a:noFill/>
          </a:ln>
        </p:spPr>
        <p:txBody>
          <a:bodyPr wrap="non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4.2× 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3</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kg·℃</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 </a:t>
            </a:r>
          </a:p>
        </p:txBody>
      </p:sp>
      <p:sp>
        <p:nvSpPr>
          <p:cNvPr id="78855" name="Text Box 7"/>
          <p:cNvSpPr txBox="1"/>
          <p:nvPr/>
        </p:nvSpPr>
        <p:spPr>
          <a:xfrm>
            <a:off x="3038794" y="1715880"/>
            <a:ext cx="4308475" cy="461515"/>
          </a:xfrm>
          <a:prstGeom prst="rect">
            <a:avLst/>
          </a:prstGeom>
          <a:noFill/>
          <a:ln w="9525">
            <a:noFill/>
          </a:ln>
        </p:spPr>
        <p:txBody>
          <a:bodyPr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4.2×10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焦耳每千克摄氏度</a:t>
            </a:r>
          </a:p>
        </p:txBody>
      </p:sp>
      <p:sp>
        <p:nvSpPr>
          <p:cNvPr id="78856" name="Text Box 8"/>
          <p:cNvSpPr txBox="1"/>
          <p:nvPr/>
        </p:nvSpPr>
        <p:spPr>
          <a:xfrm>
            <a:off x="722630" y="2863300"/>
            <a:ext cx="7157720" cy="461515"/>
          </a:xfrm>
          <a:prstGeom prst="rect">
            <a:avLst/>
          </a:prstGeom>
          <a:noFill/>
          <a:ln w="9525">
            <a:noFill/>
          </a:ln>
        </p:spPr>
        <p:txBody>
          <a:bodyPr wrap="square" anchor="t">
            <a:spAutoFit/>
          </a:bodyPr>
          <a:lstStyle/>
          <a:p>
            <a:pPr>
              <a:spcBef>
                <a:spcPct val="5000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1kg</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水每升高</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降低</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需吸收</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放出</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热量为</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4.2×10</a:t>
            </a:r>
            <a:r>
              <a:rPr lang="en-US" altLang="zh-CN" sz="2400" baseline="30000">
                <a:solidFill>
                  <a:srgbClr val="FF0000"/>
                </a:solidFill>
                <a:latin typeface="微软雅黑" panose="020B0503020204020204" charset="-122"/>
                <a:ea typeface="微软雅黑" panose="020B0503020204020204" charset="-122"/>
                <a:cs typeface="微软雅黑" panose="020B0503020204020204" charset="-122"/>
              </a:rPr>
              <a:t>3</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p:txBody>
      </p:sp>
      <p:sp>
        <p:nvSpPr>
          <p:cNvPr id="13320" name="Text Box 9"/>
          <p:cNvSpPr txBox="1"/>
          <p:nvPr/>
        </p:nvSpPr>
        <p:spPr>
          <a:xfrm>
            <a:off x="784226" y="1716198"/>
            <a:ext cx="931545" cy="461515"/>
          </a:xfrm>
          <a:prstGeom prst="rect">
            <a:avLst/>
          </a:prstGeom>
          <a:noFill/>
          <a:ln w="9525">
            <a:noFill/>
          </a:ln>
        </p:spPr>
        <p:txBody>
          <a:bodyPr wrap="square" anchor="t">
            <a:spAutoFit/>
          </a:bodyPr>
          <a:lstStyle/>
          <a:p>
            <a:pPr>
              <a:spcBef>
                <a:spcPct val="50000"/>
              </a:spcBef>
            </a:pPr>
            <a:r>
              <a:rPr lang="zh-CN" altLang="en-US" sz="2400" b="1">
                <a:latin typeface="微软雅黑" panose="020B0503020204020204" charset="-122"/>
                <a:ea typeface="微软雅黑" panose="020B0503020204020204" charset="-122"/>
                <a:cs typeface="微软雅黑" panose="020B0503020204020204" charset="-122"/>
              </a:rPr>
              <a:t>读作</a:t>
            </a:r>
            <a:r>
              <a:rPr lang="en-US" altLang="zh-CN" sz="2400" b="1">
                <a:latin typeface="微软雅黑" panose="020B0503020204020204" charset="-122"/>
                <a:ea typeface="微软雅黑" panose="020B0503020204020204" charset="-122"/>
                <a:cs typeface="微软雅黑" panose="020B0503020204020204" charset="-122"/>
              </a:rPr>
              <a:t>:</a:t>
            </a:r>
          </a:p>
        </p:txBody>
      </p:sp>
      <p:sp>
        <p:nvSpPr>
          <p:cNvPr id="13321" name="Text Box 10"/>
          <p:cNvSpPr txBox="1"/>
          <p:nvPr/>
        </p:nvSpPr>
        <p:spPr>
          <a:xfrm>
            <a:off x="722314" y="2305027"/>
            <a:ext cx="1817687" cy="461515"/>
          </a:xfrm>
          <a:prstGeom prst="rect">
            <a:avLst/>
          </a:prstGeom>
          <a:noFill/>
          <a:ln w="9525">
            <a:noFill/>
          </a:ln>
        </p:spPr>
        <p:txBody>
          <a:bodyPr anchor="t">
            <a:spAutoFit/>
          </a:bodyPr>
          <a:lstStyle/>
          <a:p>
            <a:pPr>
              <a:spcBef>
                <a:spcPct val="50000"/>
              </a:spcBef>
            </a:pPr>
            <a:r>
              <a:rPr lang="zh-CN" altLang="en-US" sz="2400" b="1">
                <a:latin typeface="微软雅黑" panose="020B0503020204020204" charset="-122"/>
                <a:ea typeface="微软雅黑" panose="020B0503020204020204" charset="-122"/>
              </a:rPr>
              <a:t>物理意义：</a:t>
            </a:r>
          </a:p>
        </p:txBody>
      </p:sp>
      <p:grpSp>
        <p:nvGrpSpPr>
          <p:cNvPr id="10" name="组合 9"/>
          <p:cNvGrpSpPr/>
          <p:nvPr/>
        </p:nvGrpSpPr>
        <p:grpSpPr>
          <a:xfrm>
            <a:off x="617221" y="328471"/>
            <a:ext cx="1589405" cy="462788"/>
            <a:chOff x="496827" y="22198"/>
            <a:chExt cx="1200192" cy="1702102"/>
          </a:xfrm>
        </p:grpSpPr>
        <p:sp>
          <p:nvSpPr>
            <p:cNvPr id="11" name="Shape 108"/>
            <p:cNvSpPr/>
            <p:nvPr/>
          </p:nvSpPr>
          <p:spPr>
            <a:xfrm>
              <a:off x="515472" y="22198"/>
              <a:ext cx="1117541" cy="1702102"/>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496827" y="22198"/>
              <a:ext cx="1200192" cy="16974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b="1" kern="1200" noProof="0">
                  <a:ln>
                    <a:noFill/>
                  </a:ln>
                  <a:solidFill>
                    <a:srgbClr val="D6F5F5"/>
                  </a:solidFill>
                  <a:effectLst/>
                  <a:uLnTx/>
                  <a:uFillTx/>
                  <a:latin typeface="宋体" panose="02010600030101010101" pitchFamily="2" charset="-122"/>
                  <a:ea typeface="幼圆" panose="02010509060101010101" pitchFamily="49" charset="-122"/>
                  <a:cs typeface="+mn-cs"/>
                  <a:sym typeface="+mn-ea"/>
                </a:rPr>
                <a:t>归纳小结</a:t>
              </a:r>
              <a:endParaRPr kumimoji="0" lang="zh-CN" altLang="en-US" sz="2400" b="1" i="0" u="none" strike="noStrike" kern="1200" cap="none" spc="0" normalizeH="0" baseline="0" noProof="0" smtClean="0">
                <a:ln>
                  <a:noFill/>
                </a:ln>
                <a:solidFill>
                  <a:schemeClr val="bg1"/>
                </a:solidFill>
                <a:effectLst/>
                <a:uLnTx/>
                <a:uFillTx/>
                <a:latin typeface="宋体" panose="02010600030101010101" pitchFamily="2" charset="-122"/>
                <a:ea typeface="幼圆" panose="02010509060101010101" pitchFamily="49" charset="-122"/>
                <a:cs typeface="+mn-cs"/>
                <a:sym typeface="+mn-ea"/>
              </a:endParaRPr>
            </a:p>
          </p:txBody>
        </p:sp>
      </p:grpSp>
      <p:sp>
        <p:nvSpPr>
          <p:cNvPr id="14340" name="Rectangle 5"/>
          <p:cNvSpPr/>
          <p:nvPr/>
        </p:nvSpPr>
        <p:spPr>
          <a:xfrm>
            <a:off x="522606" y="3528836"/>
            <a:ext cx="8208963" cy="1201848"/>
          </a:xfrm>
          <a:prstGeom prst="rect">
            <a:avLst/>
          </a:prstGeom>
          <a:noFill/>
          <a:ln w="9525">
            <a:noFill/>
          </a:ln>
        </p:spPr>
        <p:txBody>
          <a:bodyPr anchor="ctr">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    比热容是物质的一种特性，只与物体的种类和状态有关，而与物体的质量、温度的高低、吸热的多少无关。</a:t>
            </a:r>
          </a:p>
        </p:txBody>
      </p:sp>
    </p:spTree>
    <p:extLst>
      <p:ext uri="{BB962C8B-B14F-4D97-AF65-F5344CB8AC3E}">
        <p14:creationId xmlns:p14="http://schemas.microsoft.com/office/powerpoint/2010/main" val="2226616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885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8856"/>
                                        </p:tgtEl>
                                        <p:attrNameLst>
                                          <p:attrName>style.visibility</p:attrName>
                                        </p:attrNameLst>
                                      </p:cBhvr>
                                      <p:to>
                                        <p:strVal val="visible"/>
                                      </p:to>
                                    </p:set>
                                  </p:childTnLst>
                                </p:cTn>
                              </p:par>
                              <p:par>
                                <p:cTn id="15" presetID="26" presetClass="emph" presetSubtype="0" fill="hold" nodeType="withEffect">
                                  <p:stCondLst>
                                    <p:cond delay="0"/>
                                  </p:stCondLst>
                                  <p:childTnLst>
                                    <p:animEffect transition="out" filter="fade">
                                      <p:cBhvr>
                                        <p:cTn id="16" dur="500" tmFilter="0, 0; .2, .5; .8, .5; 1, 0"/>
                                        <p:tgtEl>
                                          <p:spTgt spid="10"/>
                                        </p:tgtEl>
                                      </p:cBhvr>
                                    </p:animEffect>
                                    <p:animScale>
                                      <p:cBhvr>
                                        <p:cTn id="1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p:bldP spid="78855" grpId="0"/>
      <p:bldP spid="7885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087.4992125984249,&quot;width&quot;:3782.499212598424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25535e6-b8da-4030-96ef-e573071fd07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1652</Words>
  <Application>Microsoft Office PowerPoint</Application>
  <PresentationFormat>全屏显示(16:9)</PresentationFormat>
  <Paragraphs>129</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Office 主题</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6</cp:revision>
  <dcterms:created xsi:type="dcterms:W3CDTF">2020-08-28T01:09:24Z</dcterms:created>
  <dcterms:modified xsi:type="dcterms:W3CDTF">2020-08-28T01:25:26Z</dcterms:modified>
</cp:coreProperties>
</file>